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6.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79" r:id="rId3"/>
    <p:sldId id="257" r:id="rId4"/>
    <p:sldId id="258" r:id="rId5"/>
    <p:sldId id="260" r:id="rId6"/>
    <p:sldId id="261" r:id="rId7"/>
    <p:sldId id="280" r:id="rId8"/>
    <p:sldId id="281" r:id="rId9"/>
    <p:sldId id="266" r:id="rId10"/>
    <p:sldId id="267" r:id="rId11"/>
    <p:sldId id="268" r:id="rId12"/>
    <p:sldId id="269" r:id="rId13"/>
    <p:sldId id="282" r:id="rId14"/>
    <p:sldId id="283" r:id="rId15"/>
    <p:sldId id="273" r:id="rId16"/>
    <p:sldId id="277" r:id="rId17"/>
    <p:sldId id="278" r:id="rId18"/>
    <p:sldId id="274" r:id="rId19"/>
    <p:sldId id="271" r:id="rId20"/>
    <p:sldId id="272" r:id="rId21"/>
    <p:sldId id="262" r:id="rId22"/>
    <p:sldId id="275" r:id="rId23"/>
    <p:sldId id="276" r:id="rId24"/>
    <p:sldId id="263" r:id="rId25"/>
    <p:sldId id="264"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775"/>
  </p:normalViewPr>
  <p:slideViewPr>
    <p:cSldViewPr snapToGrid="0" snapToObjects="1">
      <p:cViewPr varScale="1">
        <p:scale>
          <a:sx n="110" d="100"/>
          <a:sy n="110" d="100"/>
        </p:scale>
        <p:origin x="63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C8EB7-8214-F44A-8B37-46BED1B60460}" type="datetimeFigureOut">
              <a:rPr lang="en-US" smtClean="0"/>
              <a:t>8/1/20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8452CF-4A84-F34F-9F5E-022727501E63}" type="slidenum">
              <a:rPr lang="en-US" smtClean="0"/>
              <a:t>‹#›</a:t>
            </a:fld>
            <a:endParaRPr lang="en-US"/>
          </a:p>
        </p:txBody>
      </p:sp>
    </p:spTree>
    <p:extLst>
      <p:ext uri="{BB962C8B-B14F-4D97-AF65-F5344CB8AC3E}">
        <p14:creationId xmlns:p14="http://schemas.microsoft.com/office/powerpoint/2010/main" val="161783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1</a:t>
            </a:fld>
            <a:endParaRPr lang="en-US"/>
          </a:p>
        </p:txBody>
      </p:sp>
    </p:spTree>
    <p:extLst>
      <p:ext uri="{BB962C8B-B14F-4D97-AF65-F5344CB8AC3E}">
        <p14:creationId xmlns:p14="http://schemas.microsoft.com/office/powerpoint/2010/main" val="818571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10</a:t>
            </a:fld>
            <a:endParaRPr lang="en-US"/>
          </a:p>
        </p:txBody>
      </p:sp>
    </p:spTree>
    <p:extLst>
      <p:ext uri="{BB962C8B-B14F-4D97-AF65-F5344CB8AC3E}">
        <p14:creationId xmlns:p14="http://schemas.microsoft.com/office/powerpoint/2010/main" val="361834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11</a:t>
            </a:fld>
            <a:endParaRPr lang="en-US"/>
          </a:p>
        </p:txBody>
      </p:sp>
    </p:spTree>
    <p:extLst>
      <p:ext uri="{BB962C8B-B14F-4D97-AF65-F5344CB8AC3E}">
        <p14:creationId xmlns:p14="http://schemas.microsoft.com/office/powerpoint/2010/main" val="1930011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12</a:t>
            </a:fld>
            <a:endParaRPr lang="en-US"/>
          </a:p>
        </p:txBody>
      </p:sp>
    </p:spTree>
    <p:extLst>
      <p:ext uri="{BB962C8B-B14F-4D97-AF65-F5344CB8AC3E}">
        <p14:creationId xmlns:p14="http://schemas.microsoft.com/office/powerpoint/2010/main" val="1298583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13</a:t>
            </a:fld>
            <a:endParaRPr lang="en-US"/>
          </a:p>
        </p:txBody>
      </p:sp>
    </p:spTree>
    <p:extLst>
      <p:ext uri="{BB962C8B-B14F-4D97-AF65-F5344CB8AC3E}">
        <p14:creationId xmlns:p14="http://schemas.microsoft.com/office/powerpoint/2010/main" val="278090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14</a:t>
            </a:fld>
            <a:endParaRPr lang="en-US"/>
          </a:p>
        </p:txBody>
      </p:sp>
    </p:spTree>
    <p:extLst>
      <p:ext uri="{BB962C8B-B14F-4D97-AF65-F5344CB8AC3E}">
        <p14:creationId xmlns:p14="http://schemas.microsoft.com/office/powerpoint/2010/main" val="395091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8452CF-4A84-F34F-9F5E-022727501E63}" type="slidenum">
              <a:rPr lang="en-US" smtClean="0"/>
              <a:t>15</a:t>
            </a:fld>
            <a:endParaRPr lang="en-US"/>
          </a:p>
        </p:txBody>
      </p:sp>
    </p:spTree>
    <p:extLst>
      <p:ext uri="{BB962C8B-B14F-4D97-AF65-F5344CB8AC3E}">
        <p14:creationId xmlns:p14="http://schemas.microsoft.com/office/powerpoint/2010/main" val="3689261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16</a:t>
            </a:fld>
            <a:endParaRPr lang="en-US"/>
          </a:p>
        </p:txBody>
      </p:sp>
    </p:spTree>
    <p:extLst>
      <p:ext uri="{BB962C8B-B14F-4D97-AF65-F5344CB8AC3E}">
        <p14:creationId xmlns:p14="http://schemas.microsoft.com/office/powerpoint/2010/main" val="1402807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17</a:t>
            </a:fld>
            <a:endParaRPr lang="en-US"/>
          </a:p>
        </p:txBody>
      </p:sp>
    </p:spTree>
    <p:extLst>
      <p:ext uri="{BB962C8B-B14F-4D97-AF65-F5344CB8AC3E}">
        <p14:creationId xmlns:p14="http://schemas.microsoft.com/office/powerpoint/2010/main" val="3149018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8452CF-4A84-F34F-9F5E-022727501E63}" type="slidenum">
              <a:rPr lang="en-US" smtClean="0"/>
              <a:t>18</a:t>
            </a:fld>
            <a:endParaRPr lang="en-US"/>
          </a:p>
        </p:txBody>
      </p:sp>
    </p:spTree>
    <p:extLst>
      <p:ext uri="{BB962C8B-B14F-4D97-AF65-F5344CB8AC3E}">
        <p14:creationId xmlns:p14="http://schemas.microsoft.com/office/powerpoint/2010/main" val="1903526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19</a:t>
            </a:fld>
            <a:endParaRPr lang="en-US"/>
          </a:p>
        </p:txBody>
      </p:sp>
    </p:spTree>
    <p:extLst>
      <p:ext uri="{BB962C8B-B14F-4D97-AF65-F5344CB8AC3E}">
        <p14:creationId xmlns:p14="http://schemas.microsoft.com/office/powerpoint/2010/main" val="267274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2</a:t>
            </a:fld>
            <a:endParaRPr lang="en-US"/>
          </a:p>
        </p:txBody>
      </p:sp>
    </p:spTree>
    <p:extLst>
      <p:ext uri="{BB962C8B-B14F-4D97-AF65-F5344CB8AC3E}">
        <p14:creationId xmlns:p14="http://schemas.microsoft.com/office/powerpoint/2010/main" val="2082170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20</a:t>
            </a:fld>
            <a:endParaRPr lang="en-US"/>
          </a:p>
        </p:txBody>
      </p:sp>
    </p:spTree>
    <p:extLst>
      <p:ext uri="{BB962C8B-B14F-4D97-AF65-F5344CB8AC3E}">
        <p14:creationId xmlns:p14="http://schemas.microsoft.com/office/powerpoint/2010/main" val="324242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21</a:t>
            </a:fld>
            <a:endParaRPr lang="en-US"/>
          </a:p>
        </p:txBody>
      </p:sp>
    </p:spTree>
    <p:extLst>
      <p:ext uri="{BB962C8B-B14F-4D97-AF65-F5344CB8AC3E}">
        <p14:creationId xmlns:p14="http://schemas.microsoft.com/office/powerpoint/2010/main" val="3916476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22</a:t>
            </a:fld>
            <a:endParaRPr lang="en-US"/>
          </a:p>
        </p:txBody>
      </p:sp>
    </p:spTree>
    <p:extLst>
      <p:ext uri="{BB962C8B-B14F-4D97-AF65-F5344CB8AC3E}">
        <p14:creationId xmlns:p14="http://schemas.microsoft.com/office/powerpoint/2010/main" val="3401379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23</a:t>
            </a:fld>
            <a:endParaRPr lang="en-US"/>
          </a:p>
        </p:txBody>
      </p:sp>
    </p:spTree>
    <p:extLst>
      <p:ext uri="{BB962C8B-B14F-4D97-AF65-F5344CB8AC3E}">
        <p14:creationId xmlns:p14="http://schemas.microsoft.com/office/powerpoint/2010/main" val="2552133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有时间再讲</a:t>
            </a:r>
            <a:endParaRPr lang="en-US" dirty="0"/>
          </a:p>
          <a:p>
            <a:r>
              <a:rPr lang="en-US" dirty="0" err="1"/>
              <a:t>讲了有时间再写</a:t>
            </a:r>
            <a:endParaRPr lang="en-US" dirty="0"/>
          </a:p>
        </p:txBody>
      </p:sp>
      <p:sp>
        <p:nvSpPr>
          <p:cNvPr id="4" name="Slide Number Placeholder 3"/>
          <p:cNvSpPr>
            <a:spLocks noGrp="1"/>
          </p:cNvSpPr>
          <p:nvPr>
            <p:ph type="sldNum" sz="quarter" idx="5"/>
          </p:nvPr>
        </p:nvSpPr>
        <p:spPr/>
        <p:txBody>
          <a:bodyPr/>
          <a:lstStyle/>
          <a:p>
            <a:fld id="{648452CF-4A84-F34F-9F5E-022727501E63}" type="slidenum">
              <a:rPr lang="en-US" smtClean="0"/>
              <a:t>24</a:t>
            </a:fld>
            <a:endParaRPr lang="en-US"/>
          </a:p>
        </p:txBody>
      </p:sp>
    </p:spTree>
    <p:extLst>
      <p:ext uri="{BB962C8B-B14F-4D97-AF65-F5344CB8AC3E}">
        <p14:creationId xmlns:p14="http://schemas.microsoft.com/office/powerpoint/2010/main" val="744784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8452CF-4A84-F34F-9F5E-022727501E63}" type="slidenum">
              <a:rPr lang="en-US" smtClean="0"/>
              <a:t>25</a:t>
            </a:fld>
            <a:endParaRPr lang="en-US"/>
          </a:p>
        </p:txBody>
      </p:sp>
    </p:spTree>
    <p:extLst>
      <p:ext uri="{BB962C8B-B14F-4D97-AF65-F5344CB8AC3E}">
        <p14:creationId xmlns:p14="http://schemas.microsoft.com/office/powerpoint/2010/main" val="934269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3</a:t>
            </a:fld>
            <a:endParaRPr lang="en-US"/>
          </a:p>
        </p:txBody>
      </p:sp>
    </p:spTree>
    <p:extLst>
      <p:ext uri="{BB962C8B-B14F-4D97-AF65-F5344CB8AC3E}">
        <p14:creationId xmlns:p14="http://schemas.microsoft.com/office/powerpoint/2010/main" val="241477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4</a:t>
            </a:fld>
            <a:endParaRPr lang="en-US"/>
          </a:p>
        </p:txBody>
      </p:sp>
    </p:spTree>
    <p:extLst>
      <p:ext uri="{BB962C8B-B14F-4D97-AF65-F5344CB8AC3E}">
        <p14:creationId xmlns:p14="http://schemas.microsoft.com/office/powerpoint/2010/main" val="2506325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5</a:t>
            </a:fld>
            <a:endParaRPr lang="en-US"/>
          </a:p>
        </p:txBody>
      </p:sp>
    </p:spTree>
    <p:extLst>
      <p:ext uri="{BB962C8B-B14F-4D97-AF65-F5344CB8AC3E}">
        <p14:creationId xmlns:p14="http://schemas.microsoft.com/office/powerpoint/2010/main" val="5321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6</a:t>
            </a:fld>
            <a:endParaRPr lang="en-US"/>
          </a:p>
        </p:txBody>
      </p:sp>
    </p:spTree>
    <p:extLst>
      <p:ext uri="{BB962C8B-B14F-4D97-AF65-F5344CB8AC3E}">
        <p14:creationId xmlns:p14="http://schemas.microsoft.com/office/powerpoint/2010/main" val="2147163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7</a:t>
            </a:fld>
            <a:endParaRPr lang="en-US"/>
          </a:p>
        </p:txBody>
      </p:sp>
    </p:spTree>
    <p:extLst>
      <p:ext uri="{BB962C8B-B14F-4D97-AF65-F5344CB8AC3E}">
        <p14:creationId xmlns:p14="http://schemas.microsoft.com/office/powerpoint/2010/main" val="367277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8</a:t>
            </a:fld>
            <a:endParaRPr lang="en-US"/>
          </a:p>
        </p:txBody>
      </p:sp>
    </p:spTree>
    <p:extLst>
      <p:ext uri="{BB962C8B-B14F-4D97-AF65-F5344CB8AC3E}">
        <p14:creationId xmlns:p14="http://schemas.microsoft.com/office/powerpoint/2010/main" val="811515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8452CF-4A84-F34F-9F5E-022727501E63}" type="slidenum">
              <a:rPr lang="en-US" smtClean="0"/>
              <a:t>9</a:t>
            </a:fld>
            <a:endParaRPr lang="en-US"/>
          </a:p>
        </p:txBody>
      </p:sp>
    </p:spTree>
    <p:extLst>
      <p:ext uri="{BB962C8B-B14F-4D97-AF65-F5344CB8AC3E}">
        <p14:creationId xmlns:p14="http://schemas.microsoft.com/office/powerpoint/2010/main" val="2779878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B6088-D3BD-BC43-AC64-E36B39BCD9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3B5659-5471-9C40-B88C-71385DDE58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7A67F-4128-3F41-9C76-DD3EE515A8F3}"/>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5" name="Footer Placeholder 4">
            <a:extLst>
              <a:ext uri="{FF2B5EF4-FFF2-40B4-BE49-F238E27FC236}">
                <a16:creationId xmlns:a16="http://schemas.microsoft.com/office/drawing/2014/main" id="{CF06BC7B-AF3F-6B46-B079-3A260A92D0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A8B73-4875-F54D-92C2-698E58E351D9}"/>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2851675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E02F-C736-F048-9528-743A28CD85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626330-75A8-954A-B690-111BCE7F61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86308-E3C6-C340-95DD-65C9D85A27FF}"/>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5" name="Footer Placeholder 4">
            <a:extLst>
              <a:ext uri="{FF2B5EF4-FFF2-40B4-BE49-F238E27FC236}">
                <a16:creationId xmlns:a16="http://schemas.microsoft.com/office/drawing/2014/main" id="{0262939F-770F-1242-86FE-B79CC2055B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D7741-3C8B-434A-9737-3D35C0D0BC33}"/>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3851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71F809-59A2-2848-ABF3-DDD02DEC1D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ED1C17-FB39-F340-9368-360C3A3577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FD7DA-0CBB-F844-8729-E4DB08D41823}"/>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5" name="Footer Placeholder 4">
            <a:extLst>
              <a:ext uri="{FF2B5EF4-FFF2-40B4-BE49-F238E27FC236}">
                <a16:creationId xmlns:a16="http://schemas.microsoft.com/office/drawing/2014/main" id="{EBC3BC9A-C368-5B4C-B0C7-2378A476F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F63E3-AA68-EF4A-9072-A6F8BBAADE13}"/>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968321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749A-B6BD-F447-A44E-9D0D6725C5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EA0BA4-6B83-CE44-BBCC-9D5586E437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AEE03-62B0-214C-B464-3935A77F61DD}"/>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5" name="Footer Placeholder 4">
            <a:extLst>
              <a:ext uri="{FF2B5EF4-FFF2-40B4-BE49-F238E27FC236}">
                <a16:creationId xmlns:a16="http://schemas.microsoft.com/office/drawing/2014/main" id="{A67EA4AB-EDFB-574E-B125-83B382FE9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386AC-5173-E044-9420-A88B06219541}"/>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25574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A57A-C06F-E74B-BAA4-547116DE55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28FDA1-62CE-4342-B4D6-A2885C080C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50AB91-537C-844F-A266-C290FDC15F58}"/>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5" name="Footer Placeholder 4">
            <a:extLst>
              <a:ext uri="{FF2B5EF4-FFF2-40B4-BE49-F238E27FC236}">
                <a16:creationId xmlns:a16="http://schemas.microsoft.com/office/drawing/2014/main" id="{81298DBE-CDEA-6E42-A79A-475EFF375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8C3C6-6C0D-A541-B29F-356660D17040}"/>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4268159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817C-C380-FB49-A8B3-B6CF5E784C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2685F-2972-664E-8DD6-09A05591DB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CB0AF0-83E8-A345-B05B-4D309176FC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9B794-0C82-A043-90C9-C10CB18BD042}"/>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6" name="Footer Placeholder 5">
            <a:extLst>
              <a:ext uri="{FF2B5EF4-FFF2-40B4-BE49-F238E27FC236}">
                <a16:creationId xmlns:a16="http://schemas.microsoft.com/office/drawing/2014/main" id="{A0A4185E-AAFD-B740-99BC-DC3C570A0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D1F34-F787-B341-B9D0-70897872691E}"/>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384988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FC6E-1AA9-0249-B96C-F6FBF3F751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A4F5B0-A627-BE4E-8583-3A34559B41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E659EE-3783-D441-B224-9A1D5D67B7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903F58-BCC4-704C-8D9F-BB54E60867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BD8D25-CA80-2245-8026-2AA0BA72EF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4E76D8-C156-BF43-B40C-232DF4E80676}"/>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8" name="Footer Placeholder 7">
            <a:extLst>
              <a:ext uri="{FF2B5EF4-FFF2-40B4-BE49-F238E27FC236}">
                <a16:creationId xmlns:a16="http://schemas.microsoft.com/office/drawing/2014/main" id="{EAD91984-A16B-F241-A59E-0126DFCDD9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1A334D-344A-F34C-BB49-2C82A6166DB2}"/>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2563047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185E-4B88-D64C-A341-5BAF78EFEC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7AB0A-DF9A-784A-9B73-0DDDD7640F08}"/>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4" name="Footer Placeholder 3">
            <a:extLst>
              <a:ext uri="{FF2B5EF4-FFF2-40B4-BE49-F238E27FC236}">
                <a16:creationId xmlns:a16="http://schemas.microsoft.com/office/drawing/2014/main" id="{0E84BA5D-2C0D-6F45-86FD-F12D78D355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97ECA9-8724-F646-B833-96ACCC8E8C84}"/>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196974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7DF69D-A269-C345-9660-49418D7175D3}"/>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3" name="Footer Placeholder 2">
            <a:extLst>
              <a:ext uri="{FF2B5EF4-FFF2-40B4-BE49-F238E27FC236}">
                <a16:creationId xmlns:a16="http://schemas.microsoft.com/office/drawing/2014/main" id="{EC59D37D-1154-B343-81F8-6719C4C6BE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8DB5C3-C556-EF45-9415-036E1415331B}"/>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2157228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C846-DB7D-CB48-B3CE-9522A0758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76CD6F-531D-9040-8D14-B1C518B77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2B5F3-F672-4244-AA9D-DBA1E002A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19BE7-AC77-644D-8C85-4D088689E2FA}"/>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6" name="Footer Placeholder 5">
            <a:extLst>
              <a:ext uri="{FF2B5EF4-FFF2-40B4-BE49-F238E27FC236}">
                <a16:creationId xmlns:a16="http://schemas.microsoft.com/office/drawing/2014/main" id="{41F67E47-459F-7548-92AE-4CE6B52E00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358216-F2AC-BE45-B805-FA43DA11B402}"/>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350716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8045-C7A1-2045-A074-A7BF757E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803A1E-E8CA-064D-9D3E-6518B1DB47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5DE83A-C3B1-274F-902F-C4D3EC7EA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5567B-CDB8-A546-B36B-890BEE916D08}"/>
              </a:ext>
            </a:extLst>
          </p:cNvPr>
          <p:cNvSpPr>
            <a:spLocks noGrp="1"/>
          </p:cNvSpPr>
          <p:nvPr>
            <p:ph type="dt" sz="half" idx="10"/>
          </p:nvPr>
        </p:nvSpPr>
        <p:spPr/>
        <p:txBody>
          <a:bodyPr/>
          <a:lstStyle/>
          <a:p>
            <a:fld id="{C75C7751-9B2D-6740-A28F-C45E2079596C}" type="datetimeFigureOut">
              <a:rPr lang="en-US" smtClean="0"/>
              <a:t>8/1/20</a:t>
            </a:fld>
            <a:endParaRPr lang="en-US"/>
          </a:p>
        </p:txBody>
      </p:sp>
      <p:sp>
        <p:nvSpPr>
          <p:cNvPr id="6" name="Footer Placeholder 5">
            <a:extLst>
              <a:ext uri="{FF2B5EF4-FFF2-40B4-BE49-F238E27FC236}">
                <a16:creationId xmlns:a16="http://schemas.microsoft.com/office/drawing/2014/main" id="{4592A6FF-4AC6-644F-9099-89EB81D17E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90B54-AE90-7842-B54E-728C13F8B1F5}"/>
              </a:ext>
            </a:extLst>
          </p:cNvPr>
          <p:cNvSpPr>
            <a:spLocks noGrp="1"/>
          </p:cNvSpPr>
          <p:nvPr>
            <p:ph type="sldNum" sz="quarter" idx="12"/>
          </p:nvPr>
        </p:nvSpPr>
        <p:spPr/>
        <p:txBody>
          <a:bodyPr/>
          <a:lstStyle/>
          <a:p>
            <a:fld id="{4371DB17-E661-054E-B741-C01C23626B13}" type="slidenum">
              <a:rPr lang="en-US" smtClean="0"/>
              <a:t>‹#›</a:t>
            </a:fld>
            <a:endParaRPr lang="en-US"/>
          </a:p>
        </p:txBody>
      </p:sp>
    </p:spTree>
    <p:extLst>
      <p:ext uri="{BB962C8B-B14F-4D97-AF65-F5344CB8AC3E}">
        <p14:creationId xmlns:p14="http://schemas.microsoft.com/office/powerpoint/2010/main" val="402109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731B6C-2243-3B44-B6D8-1EF9B26A1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E9C35B-43C9-4A4C-A98A-3B54F3D5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CDEA-BF49-5844-A106-16C3A0544D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5C7751-9B2D-6740-A28F-C45E2079596C}" type="datetimeFigureOut">
              <a:rPr lang="en-US" smtClean="0"/>
              <a:t>8/1/20</a:t>
            </a:fld>
            <a:endParaRPr lang="en-US"/>
          </a:p>
        </p:txBody>
      </p:sp>
      <p:sp>
        <p:nvSpPr>
          <p:cNvPr id="5" name="Footer Placeholder 4">
            <a:extLst>
              <a:ext uri="{FF2B5EF4-FFF2-40B4-BE49-F238E27FC236}">
                <a16:creationId xmlns:a16="http://schemas.microsoft.com/office/drawing/2014/main" id="{1DBD92E7-97C7-6944-B3BE-C071A1C03C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61DD4F-3143-FF4A-B47F-32F99E4289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1DB17-E661-054E-B741-C01C23626B13}" type="slidenum">
              <a:rPr lang="en-US" smtClean="0"/>
              <a:t>‹#›</a:t>
            </a:fld>
            <a:endParaRPr lang="en-US"/>
          </a:p>
        </p:txBody>
      </p:sp>
    </p:spTree>
    <p:extLst>
      <p:ext uri="{BB962C8B-B14F-4D97-AF65-F5344CB8AC3E}">
        <p14:creationId xmlns:p14="http://schemas.microsoft.com/office/powerpoint/2010/main" val="244106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4.jpg"/><Relationship Id="rId7"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12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hyperlink" Target="https://www.luogu.com.cn/problem/P1080" TargetMode="External"/><Relationship Id="rId13" Type="http://schemas.openxmlformats.org/officeDocument/2006/relationships/hyperlink" Target="https://www.cnblogs.com/a1b3c7d9/p/11212904.html#%E5%9F%BA%E6%9C%AC%E8%BD%AC%E6%8D%A2%E6%80%9D%E6%83%B3" TargetMode="External"/><Relationship Id="rId3" Type="http://schemas.openxmlformats.org/officeDocument/2006/relationships/hyperlink" Target="https://www.luogu.com.cn/problem/P1370" TargetMode="External"/><Relationship Id="rId7" Type="http://schemas.openxmlformats.org/officeDocument/2006/relationships/hyperlink" Target="http://poj.org/problem?id=1017" TargetMode="External"/><Relationship Id="rId12" Type="http://schemas.openxmlformats.org/officeDocument/2006/relationships/hyperlink" Target="https://www.luogu.com.cn/blog/Owencodeisking/post-xue-xi-bi-ji-cdq-fen-zhi-hu-zheng-ti-er-fen" TargetMode="External"/><Relationship Id="rId2" Type="http://schemas.openxmlformats.org/officeDocument/2006/relationships/hyperlink" Target="https://www.luogu.com.cn/problem/P3708" TargetMode="External"/><Relationship Id="rId1" Type="http://schemas.openxmlformats.org/officeDocument/2006/relationships/slideLayout" Target="../slideLayouts/slideLayout2.xml"/><Relationship Id="rId6" Type="http://schemas.openxmlformats.org/officeDocument/2006/relationships/hyperlink" Target="https://www.luogu.com.cn/problem/P3810" TargetMode="External"/><Relationship Id="rId11" Type="http://schemas.openxmlformats.org/officeDocument/2006/relationships/hyperlink" Target="https://www.luogu.com.cn/problem/UVA529" TargetMode="External"/><Relationship Id="rId5" Type="http://schemas.openxmlformats.org/officeDocument/2006/relationships/hyperlink" Target="http://codeforces.com/problemset/problem/161/D" TargetMode="External"/><Relationship Id="rId10" Type="http://schemas.openxmlformats.org/officeDocument/2006/relationships/hyperlink" Target="https://www.luogu.com.cn/problem/P1120" TargetMode="External"/><Relationship Id="rId4" Type="http://schemas.openxmlformats.org/officeDocument/2006/relationships/hyperlink" Target="https://www.luogu.com.cn/problem/P1429" TargetMode="External"/><Relationship Id="rId9" Type="http://schemas.openxmlformats.org/officeDocument/2006/relationships/hyperlink" Target="http://codeforces.com/problemset/problem/1203/F1" TargetMode="External"/><Relationship Id="rId14" Type="http://schemas.openxmlformats.org/officeDocument/2006/relationships/hyperlink" Target="https://www.zhihu.com/question/23995189/answer/3542990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7A8D-89F3-A740-8C97-25EDFAD597CB}"/>
              </a:ext>
            </a:extLst>
          </p:cNvPr>
          <p:cNvSpPr>
            <a:spLocks noGrp="1"/>
          </p:cNvSpPr>
          <p:nvPr>
            <p:ph type="ctrTitle"/>
          </p:nvPr>
        </p:nvSpPr>
        <p:spPr/>
        <p:txBody>
          <a:bodyPr>
            <a:normAutofit/>
          </a:bodyPr>
          <a:lstStyle/>
          <a:p>
            <a:r>
              <a:rPr lang="zh-CN" altLang="en-US" sz="4800" noProof="0" dirty="0"/>
              <a:t>基础算法瞎讲</a:t>
            </a:r>
          </a:p>
        </p:txBody>
      </p:sp>
      <p:sp>
        <p:nvSpPr>
          <p:cNvPr id="3" name="Subtitle 2">
            <a:extLst>
              <a:ext uri="{FF2B5EF4-FFF2-40B4-BE49-F238E27FC236}">
                <a16:creationId xmlns:a16="http://schemas.microsoft.com/office/drawing/2014/main" id="{B76E0540-CC46-BD48-84B7-9559FB80D6BA}"/>
              </a:ext>
            </a:extLst>
          </p:cNvPr>
          <p:cNvSpPr>
            <a:spLocks noGrp="1"/>
          </p:cNvSpPr>
          <p:nvPr>
            <p:ph type="subTitle" idx="1"/>
          </p:nvPr>
        </p:nvSpPr>
        <p:spPr/>
        <p:txBody>
          <a:bodyPr/>
          <a:lstStyle/>
          <a:p>
            <a:r>
              <a:rPr lang="zh-CN" altLang="en-US" noProof="0" dirty="0"/>
              <a:t>钟煜奇</a:t>
            </a:r>
          </a:p>
        </p:txBody>
      </p:sp>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02311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F87744-1A85-5D48-ADB4-BDBC8CBE865D}"/>
              </a:ext>
            </a:extLst>
          </p:cNvPr>
          <p:cNvPicPr>
            <a:picLocks noChangeAspect="1"/>
          </p:cNvPicPr>
          <p:nvPr/>
        </p:nvPicPr>
        <p:blipFill rotWithShape="1">
          <a:blip r:embed="rId3"/>
          <a:srcRect l="4380" r="6151"/>
          <a:stretch/>
        </p:blipFill>
        <p:spPr>
          <a:xfrm>
            <a:off x="2895341" y="2741935"/>
            <a:ext cx="3184014" cy="3488193"/>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931451-F8B0-4245-86E2-C486CFA06CE5}"/>
                  </a:ext>
                </a:extLst>
              </p:cNvPr>
              <p:cNvSpPr>
                <a:spLocks noGrp="1"/>
              </p:cNvSpPr>
              <p:nvPr>
                <p:ph idx="1"/>
              </p:nvPr>
            </p:nvSpPr>
            <p:spPr>
              <a:xfrm>
                <a:off x="838200" y="765544"/>
                <a:ext cx="10783186" cy="5411419"/>
              </a:xfrm>
            </p:spPr>
            <p:txBody>
              <a:bodyPr>
                <a:normAutofit/>
              </a:bodyPr>
              <a:lstStyle/>
              <a:p>
                <a:r>
                  <a:rPr lang="en-US" altLang="zh-CN" sz="2400" dirty="0"/>
                  <a:t>sol:</a:t>
                </a:r>
              </a:p>
              <a:p>
                <a:r>
                  <a:rPr lang="zh-CN" altLang="en-US" sz="2400" dirty="0"/>
                  <a:t>贪心还是很明显的吧</a:t>
                </a:r>
                <a:r>
                  <a:rPr lang="en-US" altLang="zh-CN" sz="2400" dirty="0"/>
                  <a:t>……</a:t>
                </a:r>
              </a:p>
              <a:p>
                <a:r>
                  <a:rPr lang="zh-CN" altLang="en-US" sz="2400" dirty="0"/>
                  <a:t>先排小的还得考虑给大的留位置比较麻烦，不如先放大的</a:t>
                </a:r>
                <a:endParaRPr lang="en-US" altLang="zh-CN" sz="2400" dirty="0"/>
              </a:p>
              <a:p>
                <a:r>
                  <a:rPr lang="zh-CN" altLang="en-US" sz="2400" dirty="0"/>
                  <a:t>显然</a:t>
                </a:r>
                <a14:m>
                  <m:oMath xmlns:m="http://schemas.openxmlformats.org/officeDocument/2006/math">
                    <m:r>
                      <a:rPr lang="en-US" altLang="zh-CN" sz="2400" dirty="0" smtClean="0">
                        <a:latin typeface="Cambria Math" panose="02040503050406030204" pitchFamily="18" charset="0"/>
                      </a:rPr>
                      <m:t>4</m:t>
                    </m:r>
                    <m:r>
                      <a:rPr lang="en-US" sz="2400">
                        <a:latin typeface="Cambria Math" panose="02040503050406030204" pitchFamily="18" charset="0"/>
                      </a:rPr>
                      <m:t>×</m:t>
                    </m:r>
                    <m:r>
                      <a:rPr lang="en-US" altLang="zh-CN" sz="2400">
                        <a:latin typeface="Cambria Math" panose="02040503050406030204" pitchFamily="18" charset="0"/>
                      </a:rPr>
                      <m:t>4</m:t>
                    </m:r>
                  </m:oMath>
                </a14:m>
                <a:r>
                  <a:rPr lang="en-US" sz="2400" dirty="0"/>
                  <a:t> </a:t>
                </a:r>
                <a14:m>
                  <m:oMath xmlns:m="http://schemas.openxmlformats.org/officeDocument/2006/math">
                    <m:r>
                      <a:rPr lang="en-US" altLang="zh-CN" sz="2400" dirty="0">
                        <a:latin typeface="Cambria Math" panose="02040503050406030204" pitchFamily="18" charset="0"/>
                      </a:rPr>
                      <m:t>5</m:t>
                    </m:r>
                    <m:r>
                      <a:rPr lang="en-US" sz="2400">
                        <a:latin typeface="Cambria Math" panose="02040503050406030204" pitchFamily="18" charset="0"/>
                      </a:rPr>
                      <m:t>×</m:t>
                    </m:r>
                    <m:r>
                      <a:rPr lang="en-US" altLang="zh-CN" sz="2400">
                        <a:latin typeface="Cambria Math" panose="02040503050406030204" pitchFamily="18" charset="0"/>
                      </a:rPr>
                      <m:t>5</m:t>
                    </m:r>
                  </m:oMath>
                </a14:m>
                <a:r>
                  <a:rPr lang="en-US" sz="2400" dirty="0"/>
                  <a:t> </a:t>
                </a:r>
                <a14:m>
                  <m:oMath xmlns:m="http://schemas.openxmlformats.org/officeDocument/2006/math">
                    <m:r>
                      <a:rPr lang="en-US" altLang="zh-CN" sz="2400" dirty="0">
                        <a:latin typeface="Cambria Math" panose="02040503050406030204" pitchFamily="18" charset="0"/>
                      </a:rPr>
                      <m:t>6</m:t>
                    </m:r>
                    <m:r>
                      <a:rPr lang="en-US" sz="2400">
                        <a:latin typeface="Cambria Math" panose="02040503050406030204" pitchFamily="18" charset="0"/>
                      </a:rPr>
                      <m:t>×</m:t>
                    </m:r>
                    <m:r>
                      <a:rPr lang="en-US" altLang="zh-CN" sz="2400">
                        <a:latin typeface="Cambria Math" panose="02040503050406030204" pitchFamily="18" charset="0"/>
                      </a:rPr>
                      <m:t>6</m:t>
                    </m:r>
                  </m:oMath>
                </a14:m>
                <a:r>
                  <a:rPr lang="zh-CN" altLang="en-US" sz="2400" dirty="0"/>
                  <a:t>是要单独占一个包裹的，</a:t>
                </a:r>
                <a14:m>
                  <m:oMath xmlns:m="http://schemas.openxmlformats.org/officeDocument/2006/math">
                    <m:r>
                      <a:rPr lang="en-US" altLang="zh-CN" sz="2400" dirty="0">
                        <a:latin typeface="Cambria Math" panose="02040503050406030204" pitchFamily="18" charset="0"/>
                      </a:rPr>
                      <m:t>3</m:t>
                    </m:r>
                    <m:r>
                      <a:rPr lang="en-US" sz="2400">
                        <a:latin typeface="Cambria Math" panose="02040503050406030204" pitchFamily="18" charset="0"/>
                      </a:rPr>
                      <m:t>×</m:t>
                    </m:r>
                    <m:r>
                      <a:rPr lang="en-US" altLang="zh-CN" sz="2400">
                        <a:latin typeface="Cambria Math" panose="02040503050406030204" pitchFamily="18" charset="0"/>
                      </a:rPr>
                      <m:t>3</m:t>
                    </m:r>
                  </m:oMath>
                </a14:m>
                <a:r>
                  <a:rPr lang="zh-CN" altLang="en-US" sz="2400" dirty="0"/>
                  <a:t>只能四个凑一个包裹，</a:t>
                </a:r>
                <a14:m>
                  <m:oMath xmlns:m="http://schemas.openxmlformats.org/officeDocument/2006/math">
                    <m:r>
                      <a:rPr lang="en-US" sz="2400">
                        <a:latin typeface="Cambria Math" panose="02040503050406030204" pitchFamily="18" charset="0"/>
                      </a:rPr>
                      <m:t>1×1</m:t>
                    </m:r>
                  </m:oMath>
                </a14:m>
                <a:r>
                  <a:rPr lang="en-US" sz="2400" dirty="0"/>
                  <a:t> </a:t>
                </a:r>
                <a14:m>
                  <m:oMath xmlns:m="http://schemas.openxmlformats.org/officeDocument/2006/math">
                    <m:r>
                      <a:rPr lang="en-US" altLang="zh-CN" sz="2400" dirty="0">
                        <a:latin typeface="Cambria Math" panose="02040503050406030204" pitchFamily="18" charset="0"/>
                      </a:rPr>
                      <m:t>2</m:t>
                    </m:r>
                    <m:r>
                      <a:rPr lang="en-US" sz="2400">
                        <a:latin typeface="Cambria Math" panose="02040503050406030204" pitchFamily="18" charset="0"/>
                      </a:rPr>
                      <m:t>×</m:t>
                    </m:r>
                    <m:r>
                      <a:rPr lang="en-US" altLang="zh-CN" sz="2400">
                        <a:latin typeface="Cambria Math" panose="02040503050406030204" pitchFamily="18" charset="0"/>
                      </a:rPr>
                      <m:t>2</m:t>
                    </m:r>
                  </m:oMath>
                </a14:m>
                <a:r>
                  <a:rPr lang="zh-CN" altLang="en-US" sz="2400" dirty="0"/>
                  <a:t>先插空放，放不下再单开包裹</a:t>
                </a:r>
                <a:endParaRPr lang="en-US" altLang="zh-CN" sz="2400" dirty="0"/>
              </a:p>
            </p:txBody>
          </p:sp>
        </mc:Choice>
        <mc:Fallback xmlns="">
          <p:sp>
            <p:nvSpPr>
              <p:cNvPr id="3" name="Content Placeholder 2">
                <a:extLst>
                  <a:ext uri="{FF2B5EF4-FFF2-40B4-BE49-F238E27FC236}">
                    <a16:creationId xmlns:a16="http://schemas.microsoft.com/office/drawing/2014/main" id="{0C931451-F8B0-4245-86E2-C486CFA06CE5}"/>
                  </a:ext>
                </a:extLst>
              </p:cNvPr>
              <p:cNvSpPr>
                <a:spLocks noGrp="1" noRot="1" noChangeAspect="1" noMove="1" noResize="1" noEditPoints="1" noAdjustHandles="1" noChangeArrowheads="1" noChangeShapeType="1" noTextEdit="1"/>
              </p:cNvSpPr>
              <p:nvPr>
                <p:ph idx="1"/>
              </p:nvPr>
            </p:nvSpPr>
            <p:spPr>
              <a:xfrm>
                <a:off x="838200" y="765544"/>
                <a:ext cx="10783186" cy="5411419"/>
              </a:xfrm>
              <a:blipFill>
                <a:blip r:embed="rId4"/>
                <a:stretch>
                  <a:fillRect l="-706" t="-140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FA484A-015E-F146-AD86-10989BF2CBC6}"/>
              </a:ext>
            </a:extLst>
          </p:cNvPr>
          <p:cNvPicPr>
            <a:picLocks noChangeAspect="1"/>
          </p:cNvPicPr>
          <p:nvPr/>
        </p:nvPicPr>
        <p:blipFill rotWithShape="1">
          <a:blip r:embed="rId5"/>
          <a:srcRect r="2231"/>
          <a:stretch/>
        </p:blipFill>
        <p:spPr>
          <a:xfrm>
            <a:off x="-170124" y="2828261"/>
            <a:ext cx="3184013" cy="3348702"/>
          </a:xfrm>
          <a:prstGeom prst="rect">
            <a:avLst/>
          </a:prstGeom>
        </p:spPr>
      </p:pic>
      <p:pic>
        <p:nvPicPr>
          <p:cNvPr id="8" name="Picture 7">
            <a:extLst>
              <a:ext uri="{FF2B5EF4-FFF2-40B4-BE49-F238E27FC236}">
                <a16:creationId xmlns:a16="http://schemas.microsoft.com/office/drawing/2014/main" id="{427A61DF-D51C-0849-BE9C-ACBF5B310586}"/>
              </a:ext>
            </a:extLst>
          </p:cNvPr>
          <p:cNvPicPr>
            <a:picLocks noChangeAspect="1"/>
          </p:cNvPicPr>
          <p:nvPr/>
        </p:nvPicPr>
        <p:blipFill rotWithShape="1">
          <a:blip r:embed="rId6"/>
          <a:srcRect l="3484"/>
          <a:stretch/>
        </p:blipFill>
        <p:spPr>
          <a:xfrm>
            <a:off x="6012268" y="2741935"/>
            <a:ext cx="3284391" cy="3488192"/>
          </a:xfrm>
          <a:prstGeom prst="rect">
            <a:avLst/>
          </a:prstGeom>
        </p:spPr>
      </p:pic>
      <p:pic>
        <p:nvPicPr>
          <p:cNvPr id="10" name="Picture 9">
            <a:extLst>
              <a:ext uri="{FF2B5EF4-FFF2-40B4-BE49-F238E27FC236}">
                <a16:creationId xmlns:a16="http://schemas.microsoft.com/office/drawing/2014/main" id="{BB53C54D-D54B-1F4E-A2F7-DCFEF9D15247}"/>
              </a:ext>
            </a:extLst>
          </p:cNvPr>
          <p:cNvPicPr>
            <a:picLocks noChangeAspect="1"/>
          </p:cNvPicPr>
          <p:nvPr/>
        </p:nvPicPr>
        <p:blipFill>
          <a:blip r:embed="rId7"/>
          <a:stretch>
            <a:fillRect/>
          </a:stretch>
        </p:blipFill>
        <p:spPr>
          <a:xfrm>
            <a:off x="9038357" y="2872548"/>
            <a:ext cx="3402942" cy="3304416"/>
          </a:xfrm>
          <a:prstGeom prst="rect">
            <a:avLst/>
          </a:prstGeom>
        </p:spPr>
      </p:pic>
      <p:sp>
        <p:nvSpPr>
          <p:cNvPr id="7"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2467130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10515600" cy="2785729"/>
              </a:xfrm>
            </p:spPr>
            <p:txBody>
              <a:bodyPr>
                <a:normAutofit/>
              </a:bodyPr>
              <a:lstStyle/>
              <a:p>
                <a:r>
                  <a:rPr lang="zh-CN" altLang="en-US" sz="2400" dirty="0"/>
                  <a:t>给你两列正整数</a:t>
                </a:r>
                <a14:m>
                  <m:oMath xmlns:m="http://schemas.openxmlformats.org/officeDocument/2006/math">
                    <m:r>
                      <a:rPr lang="en-US" sz="2400">
                        <a:latin typeface="Cambria Math" panose="02040503050406030204" pitchFamily="18" charset="0"/>
                      </a:rPr>
                      <m:t>𝑙</m:t>
                    </m:r>
                    <m:d>
                      <m:dPr>
                        <m:begChr m:val="["/>
                        <m:endChr m:val="]"/>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i</m:t>
                        </m:r>
                      </m:e>
                    </m:d>
                  </m:oMath>
                </a14:m>
                <a:r>
                  <a:rPr lang="zh-CN" altLang="en-US" sz="2400" dirty="0"/>
                  <a:t>和</a:t>
                </a:r>
                <a14:m>
                  <m:oMath xmlns:m="http://schemas.openxmlformats.org/officeDocument/2006/math">
                    <m:r>
                      <a:rPr lang="en-US" sz="2400">
                        <a:latin typeface="Cambria Math" panose="02040503050406030204" pitchFamily="18" charset="0"/>
                      </a:rPr>
                      <m:t>𝑟</m:t>
                    </m:r>
                    <m:r>
                      <a:rPr lang="en-US" altLang="zh-CN" sz="2400">
                        <a:latin typeface="Cambria Math" panose="02040503050406030204" pitchFamily="18" charset="0"/>
                      </a:rPr>
                      <m:t>[</m:t>
                    </m:r>
                    <m:r>
                      <m:rPr>
                        <m:sty m:val="p"/>
                      </m:rPr>
                      <a:rPr lang="en-US" altLang="zh-CN" sz="2400">
                        <a:latin typeface="Cambria Math" panose="02040503050406030204" pitchFamily="18" charset="0"/>
                      </a:rPr>
                      <m:t>i</m:t>
                    </m:r>
                    <m:r>
                      <a:rPr lang="en-US" altLang="zh-CN" sz="2400">
                        <a:latin typeface="Cambria Math" panose="02040503050406030204" pitchFamily="18" charset="0"/>
                      </a:rPr>
                      <m:t>]</m:t>
                    </m:r>
                  </m:oMath>
                </a14:m>
                <a:r>
                  <a:rPr lang="zh-CN" altLang="en-US" sz="2400" dirty="0"/>
                  <a:t>表示第</a:t>
                </a:r>
                <a14:m>
                  <m:oMath xmlns:m="http://schemas.openxmlformats.org/officeDocument/2006/math">
                    <m:r>
                      <a:rPr lang="en-US" sz="2400">
                        <a:latin typeface="Cambria Math" panose="02040503050406030204" pitchFamily="18" charset="0"/>
                      </a:rPr>
                      <m:t>𝑖</m:t>
                    </m:r>
                    <m:r>
                      <m:rPr>
                        <m:nor/>
                      </m:rPr>
                      <a:rPr lang="zh-CN" altLang="en-US" sz="2400" dirty="0"/>
                      <m:t>个人</m:t>
                    </m:r>
                  </m:oMath>
                </a14:m>
                <a:r>
                  <a:rPr lang="zh-CN" altLang="en-US" sz="2400" dirty="0"/>
                  <a:t>拥有的两个数，第</a:t>
                </a:r>
                <a14:m>
                  <m:oMath xmlns:m="http://schemas.openxmlformats.org/officeDocument/2006/math">
                    <m:r>
                      <a:rPr lang="en-US" sz="2400">
                        <a:latin typeface="Cambria Math" panose="02040503050406030204" pitchFamily="18" charset="0"/>
                      </a:rPr>
                      <m:t>𝑖</m:t>
                    </m:r>
                  </m:oMath>
                </a14:m>
                <a:r>
                  <a:rPr lang="zh-CN" altLang="en-US" sz="2400" dirty="0"/>
                  <a:t>个人的贡献是</a:t>
                </a:r>
                <a14:m>
                  <m:oMath xmlns:m="http://schemas.openxmlformats.org/officeDocument/2006/math">
                    <m:f>
                      <m:fPr>
                        <m:ctrlPr>
                          <a:rPr lang="en-US" sz="2400" i="1">
                            <a:latin typeface="Cambria Math" panose="02040503050406030204" pitchFamily="18" charset="0"/>
                          </a:rPr>
                        </m:ctrlPr>
                      </m:fPr>
                      <m:num>
                        <m:nary>
                          <m:naryPr>
                            <m:chr m:val="∏"/>
                            <m:ctrlPr>
                              <a:rPr lang="en-US" sz="2400" i="1">
                                <a:latin typeface="Cambria Math" panose="02040503050406030204" pitchFamily="18" charset="0"/>
                              </a:rPr>
                            </m:ctrlPr>
                          </m:naryPr>
                          <m:sub>
                            <m:r>
                              <a:rPr lang="en-US" sz="2400">
                                <a:latin typeface="Cambria Math" panose="02040503050406030204" pitchFamily="18" charset="0"/>
                              </a:rPr>
                              <m:t>𝑗</m:t>
                            </m:r>
                            <m:r>
                              <a:rPr lang="en-US" sz="2400">
                                <a:latin typeface="Cambria Math" panose="02040503050406030204" pitchFamily="18" charset="0"/>
                              </a:rPr>
                              <m:t>=1</m:t>
                            </m:r>
                          </m:sub>
                          <m:sup>
                            <m:r>
                              <a:rPr lang="en-US" sz="2400">
                                <a:latin typeface="Cambria Math" panose="02040503050406030204" pitchFamily="18" charset="0"/>
                              </a:rPr>
                              <m:t>𝑖</m:t>
                            </m:r>
                            <m:r>
                              <a:rPr lang="en-US" sz="2400">
                                <a:latin typeface="Cambria Math" panose="02040503050406030204" pitchFamily="18" charset="0"/>
                              </a:rPr>
                              <m:t>−1</m:t>
                            </m:r>
                          </m:sup>
                          <m:e>
                            <m:r>
                              <a:rPr lang="en-US" sz="2400">
                                <a:latin typeface="Cambria Math" panose="02040503050406030204" pitchFamily="18" charset="0"/>
                              </a:rPr>
                              <m:t>𝑗</m:t>
                            </m:r>
                          </m:e>
                        </m:nary>
                        <m:r>
                          <a:rPr lang="en-US" sz="2400">
                            <a:latin typeface="Cambria Math" panose="02040503050406030204" pitchFamily="18" charset="0"/>
                          </a:rPr>
                          <m:t>.</m:t>
                        </m:r>
                        <m:r>
                          <a:rPr lang="en-US" sz="2400">
                            <a:latin typeface="Cambria Math" panose="02040503050406030204" pitchFamily="18" charset="0"/>
                          </a:rPr>
                          <m:t>𝑙</m:t>
                        </m:r>
                      </m:num>
                      <m:den>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𝑟</m:t>
                        </m:r>
                      </m:den>
                    </m:f>
                  </m:oMath>
                </a14:m>
                <a:r>
                  <a:rPr lang="en-US" sz="2400" dirty="0"/>
                  <a:t> </a:t>
                </a:r>
                <a:r>
                  <a:rPr lang="zh-CN" altLang="en-US" sz="2400" dirty="0"/>
                  <a:t>，求一排列使贡献最大的那个人贡献最小，输出该贡献</a:t>
                </a:r>
                <a:endParaRPr lang="en-US" altLang="zh-CN" sz="2400" dirty="0"/>
              </a:p>
              <a:p>
                <a14:m>
                  <m:oMath xmlns:m="http://schemas.openxmlformats.org/officeDocument/2006/math">
                    <m:r>
                      <a:rPr lang="en-US" sz="2400">
                        <a:latin typeface="Cambria Math" panose="02040503050406030204" pitchFamily="18" charset="0"/>
                      </a:rPr>
                      <m:t>𝑛</m:t>
                    </m:r>
                    <m:r>
                      <a:rPr lang="zh-CN" altLang="en-US" sz="2400">
                        <a:latin typeface="Cambria Math" panose="02040503050406030204" pitchFamily="18" charset="0"/>
                      </a:rPr>
                      <m:t>≤</m:t>
                    </m:r>
                    <m:r>
                      <a:rPr lang="en-US" sz="2400">
                        <a:latin typeface="Cambria Math" panose="02040503050406030204" pitchFamily="18" charset="0"/>
                      </a:rPr>
                      <m:t>1</m:t>
                    </m:r>
                    <m:r>
                      <a:rPr lang="en-US" sz="2400">
                        <a:latin typeface="Cambria Math" panose="02040503050406030204" pitchFamily="18" charset="0"/>
                      </a:rPr>
                      <m:t>𝑒</m:t>
                    </m:r>
                    <m:r>
                      <a:rPr lang="en-US" sz="2400">
                        <a:latin typeface="Cambria Math" panose="02040503050406030204" pitchFamily="18" charset="0"/>
                      </a:rPr>
                      <m:t>3</m:t>
                    </m:r>
                  </m:oMath>
                </a14:m>
                <a:r>
                  <a:rPr lang="zh-CN" altLang="en-US" sz="2400" dirty="0"/>
                  <a:t>，</a:t>
                </a:r>
                <a:r>
                  <a:rPr lang="en-US" sz="2400" dirty="0"/>
                  <a:t> </a:t>
                </a:r>
                <a14:m>
                  <m:oMath xmlns:m="http://schemas.openxmlformats.org/officeDocument/2006/math">
                    <m:r>
                      <a:rPr lang="en-US" sz="2400">
                        <a:latin typeface="Cambria Math" panose="02040503050406030204" pitchFamily="18" charset="0"/>
                      </a:rPr>
                      <m:t>𝑙</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r>
                      <a:rPr lang="en-US" sz="2400">
                        <a:latin typeface="Cambria Math" panose="02040503050406030204" pitchFamily="18" charset="0"/>
                      </a:rPr>
                      <m:t>,</m:t>
                    </m:r>
                    <m:r>
                      <a:rPr lang="en-US" sz="2400">
                        <a:latin typeface="Cambria Math" panose="02040503050406030204" pitchFamily="18" charset="0"/>
                      </a:rPr>
                      <m:t>𝑟</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r>
                      <a:rPr lang="zh-CN" altLang="en-US" sz="2400">
                        <a:latin typeface="Cambria Math" panose="02040503050406030204" pitchFamily="18" charset="0"/>
                      </a:rPr>
                      <m:t>≤</m:t>
                    </m:r>
                    <m:r>
                      <a:rPr lang="en-US" sz="2400">
                        <a:latin typeface="Cambria Math" panose="02040503050406030204" pitchFamily="18" charset="0"/>
                      </a:rPr>
                      <m:t>1</m:t>
                    </m:r>
                    <m:r>
                      <a:rPr lang="en-US" sz="2400">
                        <a:latin typeface="Cambria Math" panose="02040503050406030204" pitchFamily="18" charset="0"/>
                      </a:rPr>
                      <m:t>𝑒</m:t>
                    </m:r>
                    <m:r>
                      <a:rPr lang="en-US" sz="2400">
                        <a:latin typeface="Cambria Math" panose="02040503050406030204" pitchFamily="18" charset="0"/>
                      </a:rPr>
                      <m:t>4</m:t>
                    </m:r>
                  </m:oMath>
                </a14:m>
                <a:r>
                  <a:rPr lang="en-US" sz="2400" dirty="0"/>
                  <a:t> </a:t>
                </a:r>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4"/>
                <a:ext cx="10515600" cy="2785729"/>
              </a:xfrm>
              <a:blipFill>
                <a:blip r:embed="rId3"/>
                <a:stretch>
                  <a:fillRect l="-724" t="-3636"/>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591003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D35EF5-A2AF-3542-BB7F-E7943442AC54}"/>
              </a:ext>
            </a:extLst>
          </p:cNvPr>
          <p:cNvPicPr>
            <a:picLocks noChangeAspect="1"/>
          </p:cNvPicPr>
          <p:nvPr/>
        </p:nvPicPr>
        <p:blipFill>
          <a:blip r:embed="rId3"/>
          <a:stretch>
            <a:fillRect/>
          </a:stretch>
        </p:blipFill>
        <p:spPr>
          <a:xfrm>
            <a:off x="7477270" y="4040371"/>
            <a:ext cx="4714730" cy="2720753"/>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931451-F8B0-4245-86E2-C486CFA06CE5}"/>
                  </a:ext>
                </a:extLst>
              </p:cNvPr>
              <p:cNvSpPr>
                <a:spLocks noGrp="1"/>
              </p:cNvSpPr>
              <p:nvPr>
                <p:ph idx="1"/>
              </p:nvPr>
            </p:nvSpPr>
            <p:spPr>
              <a:xfrm>
                <a:off x="768202" y="372004"/>
                <a:ext cx="10655595" cy="5411419"/>
              </a:xfrm>
            </p:spPr>
            <p:txBody>
              <a:bodyPr>
                <a:normAutofit/>
              </a:bodyPr>
              <a:lstStyle/>
              <a:p>
                <a:r>
                  <a:rPr lang="en-US" altLang="zh-CN" sz="2400" dirty="0"/>
                  <a:t>sol:</a:t>
                </a:r>
              </a:p>
              <a:p>
                <a:r>
                  <a:rPr lang="zh-CN" altLang="en-US" sz="2400" dirty="0"/>
                  <a:t>这道题的暴力就是枚举排列后计算吧</a:t>
                </a:r>
                <a:r>
                  <a:rPr lang="en-US" altLang="zh-CN" sz="2400" dirty="0"/>
                  <a:t>……</a:t>
                </a:r>
                <a14:m>
                  <m:oMath xmlns:m="http://schemas.openxmlformats.org/officeDocument/2006/math">
                    <m:r>
                      <a:rPr lang="en-US" sz="2400">
                        <a:latin typeface="Cambria Math" panose="02040503050406030204" pitchFamily="18" charset="0"/>
                      </a:rPr>
                      <m:t>𝑂</m:t>
                    </m:r>
                    <m:d>
                      <m:dPr>
                        <m:ctrlPr>
                          <a:rPr lang="en-US" sz="2400" i="1">
                            <a:latin typeface="Cambria Math" panose="02040503050406030204" pitchFamily="18" charset="0"/>
                          </a:rPr>
                        </m:ctrlPr>
                      </m:dPr>
                      <m:e>
                        <m:r>
                          <a:rPr lang="en-US" sz="2400">
                            <a:latin typeface="Cambria Math" panose="02040503050406030204" pitchFamily="18" charset="0"/>
                          </a:rPr>
                          <m:t>𝑛</m:t>
                        </m:r>
                        <m:r>
                          <a:rPr lang="en-US" sz="2400">
                            <a:latin typeface="Cambria Math" panose="02040503050406030204" pitchFamily="18" charset="0"/>
                          </a:rPr>
                          <m:t>!</m:t>
                        </m:r>
                      </m:e>
                    </m:d>
                  </m:oMath>
                </a14:m>
                <a:endParaRPr lang="en-US" altLang="zh-CN" sz="2400" dirty="0"/>
              </a:p>
              <a:p>
                <a:r>
                  <a:rPr lang="zh-CN" altLang="en-US" sz="2400" dirty="0"/>
                  <a:t>让你排一个最优序列的题很多时候要从相邻两个下手，找到交换的条件，即冒泡排序的条件，最后用快排实现即可</a:t>
                </a:r>
                <a:endParaRPr lang="en-US" altLang="zh-CN" sz="2400" dirty="0"/>
              </a:p>
              <a:p>
                <a:r>
                  <a:rPr lang="zh-CN" altLang="en-US" sz="2400" dirty="0"/>
                  <a:t>考虑相邻的两个人</a:t>
                </a:r>
                <a14:m>
                  <m:oMath xmlns:m="http://schemas.openxmlformats.org/officeDocument/2006/math">
                    <m:r>
                      <a:rPr lang="en-US" sz="2400">
                        <a:latin typeface="Cambria Math" panose="02040503050406030204" pitchFamily="18" charset="0"/>
                      </a:rPr>
                      <m:t>𝑎</m:t>
                    </m:r>
                    <m:r>
                      <a:rPr lang="en-US" sz="2400">
                        <a:latin typeface="Cambria Math" panose="02040503050406030204" pitchFamily="18" charset="0"/>
                      </a:rPr>
                      <m:t>&lt;</m:t>
                    </m:r>
                    <m:r>
                      <a:rPr lang="en-US" sz="2400">
                        <a:latin typeface="Cambria Math" panose="02040503050406030204" pitchFamily="18" charset="0"/>
                      </a:rPr>
                      <m:t>𝑏</m:t>
                    </m:r>
                  </m:oMath>
                </a14:m>
                <a:r>
                  <a:rPr lang="zh-CN" altLang="en-US" sz="2400" dirty="0"/>
                  <a:t>，设</a:t>
                </a:r>
                <a14:m>
                  <m:oMath xmlns:m="http://schemas.openxmlformats.org/officeDocument/2006/math">
                    <m:r>
                      <m:rPr>
                        <m:sty m:val="p"/>
                      </m:rPr>
                      <a:rPr lang="en-US" sz="2400">
                        <a:latin typeface="Cambria Math" panose="02040503050406030204" pitchFamily="18" charset="0"/>
                      </a:rPr>
                      <m:t>s</m:t>
                    </m:r>
                    <m:r>
                      <a:rPr lang="en-US" sz="2400">
                        <a:latin typeface="Cambria Math" panose="02040503050406030204" pitchFamily="18" charset="0"/>
                      </a:rPr>
                      <m:t>=</m:t>
                    </m:r>
                    <m:nary>
                      <m:naryPr>
                        <m:chr m:val="∏"/>
                        <m:ctrlPr>
                          <a:rPr lang="en-US" sz="2400" i="1">
                            <a:latin typeface="Cambria Math" panose="02040503050406030204" pitchFamily="18" charset="0"/>
                          </a:rPr>
                        </m:ctrlPr>
                      </m:naryPr>
                      <m:sub>
                        <m:r>
                          <a:rPr lang="en-US" sz="2400">
                            <a:latin typeface="Cambria Math" panose="02040503050406030204" pitchFamily="18" charset="0"/>
                          </a:rPr>
                          <m:t>𝑖</m:t>
                        </m:r>
                        <m:r>
                          <a:rPr lang="en-US" sz="2400">
                            <a:latin typeface="Cambria Math" panose="02040503050406030204" pitchFamily="18" charset="0"/>
                          </a:rPr>
                          <m:t>=1</m:t>
                        </m:r>
                      </m:sub>
                      <m:sup>
                        <m:r>
                          <a:rPr lang="en-US" sz="2400">
                            <a:latin typeface="Cambria Math" panose="02040503050406030204" pitchFamily="18" charset="0"/>
                          </a:rPr>
                          <m:t>𝑎</m:t>
                        </m:r>
                        <m:r>
                          <a:rPr lang="en-US" sz="2400">
                            <a:latin typeface="Cambria Math" panose="02040503050406030204" pitchFamily="18" charset="0"/>
                          </a:rPr>
                          <m:t>−1</m:t>
                        </m:r>
                      </m:sup>
                      <m:e>
                        <m:r>
                          <a:rPr lang="en-US" sz="2400">
                            <a:latin typeface="Cambria Math" panose="02040503050406030204" pitchFamily="18" charset="0"/>
                          </a:rPr>
                          <m:t>𝑖</m:t>
                        </m:r>
                      </m:e>
                    </m:nary>
                    <m:r>
                      <a:rPr lang="en-US" sz="2400">
                        <a:latin typeface="Cambria Math" panose="02040503050406030204" pitchFamily="18" charset="0"/>
                      </a:rPr>
                      <m:t>.</m:t>
                    </m:r>
                    <m:r>
                      <a:rPr lang="en-US" sz="2400">
                        <a:latin typeface="Cambria Math" panose="02040503050406030204" pitchFamily="18" charset="0"/>
                      </a:rPr>
                      <m:t>𝑙</m:t>
                    </m:r>
                  </m:oMath>
                </a14:m>
                <a:r>
                  <a:rPr lang="en-US" sz="2400" dirty="0"/>
                  <a:t> </a:t>
                </a:r>
                <a:r>
                  <a:rPr lang="zh-CN" altLang="en-US" sz="2400" dirty="0"/>
                  <a:t>，则交换前二者最大贡献</a:t>
                </a:r>
                <a14:m>
                  <m:oMath xmlns:m="http://schemas.openxmlformats.org/officeDocument/2006/math">
                    <m:r>
                      <m:rPr>
                        <m:sty m:val="p"/>
                      </m:rPr>
                      <a:rPr lang="en-US" altLang="zh-CN" sz="2400" b="0" i="0" smtClean="0">
                        <a:latin typeface="Cambria Math" panose="02040503050406030204" pitchFamily="18" charset="0"/>
                      </a:rPr>
                      <m:t>x</m:t>
                    </m:r>
                    <m:r>
                      <a:rPr lang="en-US" altLang="zh-CN" sz="2400" b="0" i="0" smtClean="0">
                        <a:latin typeface="Cambria Math" panose="02040503050406030204" pitchFamily="18" charset="0"/>
                      </a:rPr>
                      <m:t>=</m:t>
                    </m:r>
                    <m:r>
                      <m:rPr>
                        <m:sty m:val="p"/>
                      </m:rPr>
                      <a:rPr lang="en-US" sz="2400">
                        <a:latin typeface="Cambria Math" panose="02040503050406030204" pitchFamily="18" charset="0"/>
                      </a:rPr>
                      <m:t>max</m:t>
                    </m:r>
                    <m:r>
                      <m:rPr>
                        <m:lit/>
                      </m:rP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1=</m:t>
                    </m:r>
                    <m:f>
                      <m:fPr>
                        <m:ctrlPr>
                          <a:rPr lang="en-US" sz="2400" i="1">
                            <a:latin typeface="Cambria Math" panose="02040503050406030204" pitchFamily="18" charset="0"/>
                          </a:rPr>
                        </m:ctrlPr>
                      </m:fPr>
                      <m:num>
                        <m:r>
                          <m:rPr>
                            <m:sty m:val="p"/>
                          </m:rPr>
                          <a:rPr lang="en-US" sz="2400">
                            <a:latin typeface="Cambria Math" panose="02040503050406030204" pitchFamily="18" charset="0"/>
                          </a:rPr>
                          <m:t>s</m:t>
                        </m:r>
                        <m:r>
                          <a:rPr lang="en-US" sz="2400">
                            <a:latin typeface="Cambria Math" panose="02040503050406030204" pitchFamily="18" charset="0"/>
                          </a:rPr>
                          <m:t>×</m:t>
                        </m:r>
                        <m:r>
                          <m:rPr>
                            <m:sty m:val="p"/>
                          </m:rPr>
                          <a:rPr lang="en-US" sz="2400">
                            <a:latin typeface="Cambria Math" panose="02040503050406030204" pitchFamily="18" charset="0"/>
                          </a:rPr>
                          <m:t>a</m:t>
                        </m:r>
                        <m:r>
                          <a:rPr lang="en-US" sz="2400">
                            <a:latin typeface="Cambria Math" panose="02040503050406030204" pitchFamily="18" charset="0"/>
                          </a:rPr>
                          <m:t>.</m:t>
                        </m:r>
                        <m:r>
                          <m:rPr>
                            <m:sty m:val="p"/>
                          </m:rPr>
                          <a:rPr lang="en-US" sz="2400">
                            <a:latin typeface="Cambria Math" panose="02040503050406030204" pitchFamily="18" charset="0"/>
                          </a:rPr>
                          <m:t>l</m:t>
                        </m:r>
                      </m:num>
                      <m:den>
                        <m:r>
                          <m:rPr>
                            <m:sty m:val="p"/>
                          </m:rPr>
                          <a:rPr lang="en-US" sz="2400">
                            <a:latin typeface="Cambria Math" panose="02040503050406030204" pitchFamily="18" charset="0"/>
                          </a:rPr>
                          <m:t>b</m:t>
                        </m:r>
                        <m:r>
                          <a:rPr lang="en-US" sz="2400">
                            <a:latin typeface="Cambria Math" panose="02040503050406030204" pitchFamily="18" charset="0"/>
                          </a:rPr>
                          <m:t>.</m:t>
                        </m:r>
                        <m:r>
                          <m:rPr>
                            <m:sty m:val="p"/>
                          </m:rPr>
                          <a:rPr lang="en-US" sz="2400">
                            <a:latin typeface="Cambria Math" panose="02040503050406030204" pitchFamily="18" charset="0"/>
                          </a:rPr>
                          <m:t>r</m:t>
                        </m:r>
                      </m:den>
                    </m:f>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2=</m:t>
                    </m:r>
                    <m:f>
                      <m:fPr>
                        <m:ctrlPr>
                          <a:rPr lang="en-US" sz="2400" i="1">
                            <a:latin typeface="Cambria Math" panose="02040503050406030204" pitchFamily="18" charset="0"/>
                          </a:rPr>
                        </m:ctrlPr>
                      </m:fPr>
                      <m:num>
                        <m:r>
                          <m:rPr>
                            <m:sty m:val="p"/>
                          </m:rPr>
                          <a:rPr lang="en-US" sz="2400">
                            <a:latin typeface="Cambria Math" panose="02040503050406030204" pitchFamily="18" charset="0"/>
                          </a:rPr>
                          <m:t>s</m:t>
                        </m:r>
                      </m:num>
                      <m:den>
                        <m:r>
                          <m:rPr>
                            <m:sty m:val="p"/>
                          </m:rPr>
                          <a:rPr lang="en-US" sz="2400">
                            <a:latin typeface="Cambria Math" panose="02040503050406030204" pitchFamily="18" charset="0"/>
                          </a:rPr>
                          <m:t>a</m:t>
                        </m:r>
                        <m:r>
                          <a:rPr lang="en-US" sz="2400">
                            <a:latin typeface="Cambria Math" panose="02040503050406030204" pitchFamily="18" charset="0"/>
                          </a:rPr>
                          <m:t>.</m:t>
                        </m:r>
                        <m:r>
                          <m:rPr>
                            <m:sty m:val="p"/>
                          </m:rPr>
                          <a:rPr lang="en-US" sz="2400">
                            <a:latin typeface="Cambria Math" panose="02040503050406030204" pitchFamily="18" charset="0"/>
                          </a:rPr>
                          <m:t>r</m:t>
                        </m:r>
                      </m:den>
                    </m:f>
                    <m:r>
                      <m:rPr>
                        <m:lit/>
                      </m:rPr>
                      <a:rPr lang="en-US" sz="2400">
                        <a:latin typeface="Cambria Math" panose="02040503050406030204" pitchFamily="18" charset="0"/>
                      </a:rPr>
                      <m:t>}</m:t>
                    </m:r>
                  </m:oMath>
                </a14:m>
                <a:r>
                  <a:rPr lang="zh-CN" altLang="en-US" sz="2400" dirty="0"/>
                  <a:t>，交换后二者最大贡献</a:t>
                </a:r>
                <a14:m>
                  <m:oMath xmlns:m="http://schemas.openxmlformats.org/officeDocument/2006/math">
                    <m:r>
                      <m:rPr>
                        <m:sty m:val="p"/>
                      </m:rPr>
                      <a:rPr lang="en-US" altLang="zh-CN" sz="2400" b="0" i="0" smtClean="0">
                        <a:latin typeface="Cambria Math" panose="02040503050406030204" pitchFamily="18" charset="0"/>
                      </a:rPr>
                      <m:t>y</m:t>
                    </m:r>
                    <m:r>
                      <a:rPr lang="en-US" altLang="zh-CN" sz="2400" b="0" i="0" smtClean="0">
                        <a:latin typeface="Cambria Math" panose="02040503050406030204" pitchFamily="18" charset="0"/>
                      </a:rPr>
                      <m:t>=</m:t>
                    </m:r>
                    <m:r>
                      <a:rPr lang="en-US" sz="2400">
                        <a:latin typeface="Cambria Math" panose="02040503050406030204" pitchFamily="18" charset="0"/>
                      </a:rPr>
                      <m:t>𝑚𝑎𝑥</m:t>
                    </m:r>
                    <m:r>
                      <m:rPr>
                        <m:lit/>
                      </m:rPr>
                      <a:rPr lang="en-US" sz="2400">
                        <a:latin typeface="Cambria Math" panose="02040503050406030204" pitchFamily="18" charset="0"/>
                      </a:rPr>
                      <m:t>{</m:t>
                    </m:r>
                    <m:r>
                      <a:rPr lang="en-US" sz="2400">
                        <a:latin typeface="Cambria Math" panose="02040503050406030204" pitchFamily="18" charset="0"/>
                      </a:rPr>
                      <m:t>𝑦</m:t>
                    </m:r>
                    <m:r>
                      <a:rPr lang="en-US" sz="2400">
                        <a:latin typeface="Cambria Math" panose="02040503050406030204" pitchFamily="18" charset="0"/>
                      </a:rPr>
                      <m:t>1=</m:t>
                    </m:r>
                    <m:f>
                      <m:fPr>
                        <m:ctrlPr>
                          <a:rPr lang="en-US" sz="2400" i="1">
                            <a:latin typeface="Cambria Math" panose="02040503050406030204" pitchFamily="18" charset="0"/>
                          </a:rPr>
                        </m:ctrlPr>
                      </m:fPr>
                      <m:num>
                        <m:r>
                          <a:rPr lang="en-US" sz="2400">
                            <a:latin typeface="Cambria Math" panose="02040503050406030204" pitchFamily="18" charset="0"/>
                          </a:rPr>
                          <m:t>𝑠</m:t>
                        </m:r>
                      </m:num>
                      <m:den>
                        <m:r>
                          <a:rPr lang="en-US" sz="2400">
                            <a:latin typeface="Cambria Math" panose="02040503050406030204" pitchFamily="18" charset="0"/>
                          </a:rPr>
                          <m:t>𝑏</m:t>
                        </m:r>
                        <m:r>
                          <a:rPr lang="en-US" sz="2400">
                            <a:latin typeface="Cambria Math" panose="02040503050406030204" pitchFamily="18" charset="0"/>
                          </a:rPr>
                          <m:t>.</m:t>
                        </m:r>
                        <m:r>
                          <a:rPr lang="en-US" sz="2400">
                            <a:latin typeface="Cambria Math" panose="02040503050406030204" pitchFamily="18" charset="0"/>
                          </a:rPr>
                          <m:t>𝑟</m:t>
                        </m:r>
                      </m:den>
                    </m:f>
                    <m:r>
                      <a:rPr lang="en-US" sz="2400">
                        <a:latin typeface="Cambria Math" panose="02040503050406030204" pitchFamily="18" charset="0"/>
                      </a:rPr>
                      <m:t>,</m:t>
                    </m:r>
                    <m:r>
                      <a:rPr lang="en-US" sz="2400">
                        <a:latin typeface="Cambria Math" panose="02040503050406030204" pitchFamily="18" charset="0"/>
                      </a:rPr>
                      <m:t>𝑦</m:t>
                    </m:r>
                    <m:r>
                      <a:rPr lang="en-US" sz="2400">
                        <a:latin typeface="Cambria Math" panose="02040503050406030204" pitchFamily="18" charset="0"/>
                      </a:rPr>
                      <m:t>2=</m:t>
                    </m:r>
                    <m:f>
                      <m:fPr>
                        <m:ctrlPr>
                          <a:rPr lang="en-US" sz="2400" i="1">
                            <a:latin typeface="Cambria Math" panose="02040503050406030204" pitchFamily="18" charset="0"/>
                          </a:rPr>
                        </m:ctrlPr>
                      </m:fPr>
                      <m:num>
                        <m:r>
                          <a:rPr lang="en-US" sz="2400">
                            <a:latin typeface="Cambria Math" panose="02040503050406030204" pitchFamily="18" charset="0"/>
                          </a:rPr>
                          <m:t>𝑠</m:t>
                        </m:r>
                        <m:r>
                          <a:rPr lang="en-US" sz="2400">
                            <a:latin typeface="Cambria Math" panose="02040503050406030204" pitchFamily="18" charset="0"/>
                          </a:rPr>
                          <m:t>×</m:t>
                        </m:r>
                        <m:r>
                          <a:rPr lang="en-US" sz="2400">
                            <a:latin typeface="Cambria Math" panose="02040503050406030204" pitchFamily="18" charset="0"/>
                          </a:rPr>
                          <m:t>𝑏</m:t>
                        </m:r>
                        <m:r>
                          <a:rPr lang="en-US" sz="2400">
                            <a:latin typeface="Cambria Math" panose="02040503050406030204" pitchFamily="18" charset="0"/>
                          </a:rPr>
                          <m:t>.</m:t>
                        </m:r>
                        <m:r>
                          <a:rPr lang="en-US" sz="2400">
                            <a:latin typeface="Cambria Math" panose="02040503050406030204" pitchFamily="18" charset="0"/>
                          </a:rPr>
                          <m:t>𝑙</m:t>
                        </m:r>
                      </m:num>
                      <m:den>
                        <m:r>
                          <a:rPr lang="en-US" sz="2400">
                            <a:latin typeface="Cambria Math" panose="02040503050406030204" pitchFamily="18" charset="0"/>
                          </a:rPr>
                          <m:t>𝑎</m:t>
                        </m:r>
                        <m:r>
                          <a:rPr lang="en-US" sz="2400">
                            <a:latin typeface="Cambria Math" panose="02040503050406030204" pitchFamily="18" charset="0"/>
                          </a:rPr>
                          <m:t>.</m:t>
                        </m:r>
                        <m:r>
                          <a:rPr lang="en-US" sz="2400">
                            <a:latin typeface="Cambria Math" panose="02040503050406030204" pitchFamily="18" charset="0"/>
                          </a:rPr>
                          <m:t>𝑟</m:t>
                        </m:r>
                      </m:den>
                    </m:f>
                    <m:r>
                      <a:rPr lang="en-US" sz="2400">
                        <a:latin typeface="Cambria Math" panose="02040503050406030204" pitchFamily="18" charset="0"/>
                      </a:rPr>
                      <m:t> </m:t>
                    </m:r>
                    <m:r>
                      <m:rPr>
                        <m:lit/>
                      </m:rPr>
                      <a:rPr lang="en-US" sz="2400">
                        <a:latin typeface="Cambria Math" panose="02040503050406030204" pitchFamily="18" charset="0"/>
                      </a:rPr>
                      <m:t>}</m:t>
                    </m:r>
                  </m:oMath>
                </a14:m>
                <a:endParaRPr lang="en-US" sz="2400" dirty="0"/>
              </a:p>
              <a:p>
                <a:r>
                  <a:rPr lang="zh-CN" altLang="en-US" sz="2400" dirty="0"/>
                  <a:t>显然</a:t>
                </a:r>
                <a14:m>
                  <m:oMath xmlns:m="http://schemas.openxmlformats.org/officeDocument/2006/math">
                    <m:r>
                      <a:rPr lang="en-US" sz="2400">
                        <a:latin typeface="Cambria Math" panose="02040503050406030204" pitchFamily="18" charset="0"/>
                      </a:rPr>
                      <m:t>𝑥</m:t>
                    </m:r>
                    <m:r>
                      <a:rPr lang="en-US" sz="2400">
                        <a:latin typeface="Cambria Math" panose="02040503050406030204" pitchFamily="18" charset="0"/>
                      </a:rPr>
                      <m:t>1&gt;</m:t>
                    </m:r>
                    <m:r>
                      <a:rPr lang="en-US" altLang="zh-CN" sz="2400">
                        <a:latin typeface="Cambria Math" panose="02040503050406030204" pitchFamily="18" charset="0"/>
                      </a:rPr>
                      <m:t>𝑦</m:t>
                    </m:r>
                    <m:r>
                      <a:rPr lang="en-US" altLang="zh-CN" sz="2400">
                        <a:latin typeface="Cambria Math" panose="02040503050406030204" pitchFamily="18" charset="0"/>
                      </a:rPr>
                      <m:t>1</m:t>
                    </m:r>
                  </m:oMath>
                </a14:m>
                <a:r>
                  <a:rPr lang="zh-CN" altLang="en-US" sz="2400" dirty="0"/>
                  <a:t>且</a:t>
                </a:r>
                <a14:m>
                  <m:oMath xmlns:m="http://schemas.openxmlformats.org/officeDocument/2006/math">
                    <m:r>
                      <a:rPr lang="en-US" sz="2400">
                        <a:latin typeface="Cambria Math" panose="02040503050406030204" pitchFamily="18" charset="0"/>
                      </a:rPr>
                      <m:t>𝑥</m:t>
                    </m:r>
                    <m:r>
                      <a:rPr lang="en-US" altLang="zh-CN" sz="2400">
                        <a:latin typeface="Cambria Math" panose="02040503050406030204" pitchFamily="18" charset="0"/>
                      </a:rPr>
                      <m:t>2</m:t>
                    </m:r>
                    <m:r>
                      <a:rPr lang="en-US" altLang="zh-CN" sz="2400" b="0" i="1" smtClean="0">
                        <a:latin typeface="Cambria Math" panose="02040503050406030204" pitchFamily="18" charset="0"/>
                      </a:rPr>
                      <m:t>&lt;</m:t>
                    </m:r>
                    <m:r>
                      <a:rPr lang="en-US" altLang="zh-CN" sz="2400">
                        <a:latin typeface="Cambria Math" panose="02040503050406030204" pitchFamily="18" charset="0"/>
                      </a:rPr>
                      <m:t>𝑦</m:t>
                    </m:r>
                    <m:r>
                      <a:rPr lang="en-US" altLang="zh-CN" sz="2400">
                        <a:latin typeface="Cambria Math" panose="02040503050406030204" pitchFamily="18" charset="0"/>
                      </a:rPr>
                      <m:t>2</m:t>
                    </m:r>
                  </m:oMath>
                </a14:m>
                <a:r>
                  <a:rPr lang="zh-CN" altLang="en-US" sz="2400" dirty="0"/>
                  <a:t>，要想交换前更优即</a:t>
                </a:r>
                <a14:m>
                  <m:oMath xmlns:m="http://schemas.openxmlformats.org/officeDocument/2006/math">
                    <m:r>
                      <a:rPr lang="en-US" sz="2400">
                        <a:latin typeface="Cambria Math" panose="02040503050406030204" pitchFamily="18" charset="0"/>
                      </a:rPr>
                      <m:t>𝑥</m:t>
                    </m:r>
                    <m:r>
                      <a:rPr lang="en-US" altLang="zh-CN" sz="2400">
                        <a:latin typeface="Cambria Math" panose="02040503050406030204" pitchFamily="18" charset="0"/>
                      </a:rPr>
                      <m:t>&lt;</m:t>
                    </m:r>
                    <m:r>
                      <a:rPr lang="en-US" altLang="zh-CN" sz="2400">
                        <a:latin typeface="Cambria Math" panose="02040503050406030204" pitchFamily="18" charset="0"/>
                      </a:rPr>
                      <m:t>𝑦</m:t>
                    </m:r>
                  </m:oMath>
                </a14:m>
                <a:r>
                  <a:rPr lang="zh-CN" altLang="en-US" sz="2400" dirty="0"/>
                  <a:t>，显然</a:t>
                </a:r>
                <a14:m>
                  <m:oMath xmlns:m="http://schemas.openxmlformats.org/officeDocument/2006/math">
                    <m:r>
                      <a:rPr lang="en-US" sz="2400">
                        <a:latin typeface="Cambria Math" panose="02040503050406030204" pitchFamily="18" charset="0"/>
                      </a:rPr>
                      <m:t>𝑦</m:t>
                    </m:r>
                  </m:oMath>
                </a14:m>
                <a:r>
                  <a:rPr lang="zh-CN" altLang="en-US" sz="2400" dirty="0"/>
                  <a:t>不能取</a:t>
                </a:r>
                <a14:m>
                  <m:oMath xmlns:m="http://schemas.openxmlformats.org/officeDocument/2006/math">
                    <m:r>
                      <a:rPr lang="en-US" sz="2400">
                        <a:latin typeface="Cambria Math" panose="02040503050406030204" pitchFamily="18" charset="0"/>
                      </a:rPr>
                      <m:t>𝑦</m:t>
                    </m:r>
                    <m:r>
                      <a:rPr lang="en-US" sz="2400">
                        <a:latin typeface="Cambria Math" panose="02040503050406030204" pitchFamily="18" charset="0"/>
                      </a:rPr>
                      <m:t>1</m:t>
                    </m:r>
                  </m:oMath>
                </a14:m>
                <a:r>
                  <a:rPr lang="zh-CN" altLang="en-US" sz="2400" dirty="0"/>
                  <a:t>因为</a:t>
                </a:r>
                <a14:m>
                  <m:oMath xmlns:m="http://schemas.openxmlformats.org/officeDocument/2006/math">
                    <m:r>
                      <a:rPr lang="en-US" sz="2400">
                        <a:latin typeface="Cambria Math" panose="02040503050406030204" pitchFamily="18" charset="0"/>
                      </a:rPr>
                      <m:t>𝑥</m:t>
                    </m:r>
                    <m:r>
                      <m:rPr>
                        <m:nor/>
                      </m:rPr>
                      <a:rPr lang="zh-CN" altLang="en-US" sz="2400" dirty="0"/>
                      <m:t>取</m:t>
                    </m:r>
                    <m:r>
                      <a:rPr lang="en-US" sz="2400">
                        <a:latin typeface="Cambria Math" panose="02040503050406030204" pitchFamily="18" charset="0"/>
                      </a:rPr>
                      <m:t>𝑥</m:t>
                    </m:r>
                    <m:r>
                      <a:rPr lang="en-US" sz="2400">
                        <a:latin typeface="Cambria Math" panose="02040503050406030204" pitchFamily="18" charset="0"/>
                      </a:rPr>
                      <m:t>1</m:t>
                    </m:r>
                  </m:oMath>
                </a14:m>
                <a:r>
                  <a:rPr lang="zh-CN" altLang="en-US" sz="2400" dirty="0"/>
                  <a:t>时肯定有</a:t>
                </a:r>
                <a14:m>
                  <m:oMath xmlns:m="http://schemas.openxmlformats.org/officeDocument/2006/math">
                    <m:r>
                      <a:rPr lang="en-US" sz="2400">
                        <a:latin typeface="Cambria Math" panose="02040503050406030204" pitchFamily="18" charset="0"/>
                      </a:rPr>
                      <m:t>𝑥</m:t>
                    </m:r>
                    <m:r>
                      <a:rPr lang="en-US" altLang="zh-CN" sz="2400">
                        <a:latin typeface="Cambria Math" panose="02040503050406030204" pitchFamily="18" charset="0"/>
                      </a:rPr>
                      <m:t>&gt;</m:t>
                    </m:r>
                    <m:r>
                      <a:rPr lang="en-US" altLang="zh-CN" sz="2400">
                        <a:latin typeface="Cambria Math" panose="02040503050406030204" pitchFamily="18" charset="0"/>
                      </a:rPr>
                      <m:t>𝑦</m:t>
                    </m:r>
                  </m:oMath>
                </a14:m>
                <a:r>
                  <a:rPr lang="zh-CN" altLang="en-US" sz="2400" dirty="0"/>
                  <a:t>，所以</a:t>
                </a:r>
                <a14:m>
                  <m:oMath xmlns:m="http://schemas.openxmlformats.org/officeDocument/2006/math">
                    <m:r>
                      <a:rPr lang="en-US" sz="2400">
                        <a:latin typeface="Cambria Math" panose="02040503050406030204" pitchFamily="18" charset="0"/>
                      </a:rPr>
                      <m:t>𝑦</m:t>
                    </m:r>
                  </m:oMath>
                </a14:m>
                <a:r>
                  <a:rPr lang="zh-CN" altLang="en-US" sz="2400" dirty="0"/>
                  <a:t>取</a:t>
                </a:r>
                <a14:m>
                  <m:oMath xmlns:m="http://schemas.openxmlformats.org/officeDocument/2006/math">
                    <m:r>
                      <a:rPr lang="en-US" sz="2400">
                        <a:latin typeface="Cambria Math" panose="02040503050406030204" pitchFamily="18" charset="0"/>
                      </a:rPr>
                      <m:t>𝑦</m:t>
                    </m:r>
                    <m:r>
                      <a:rPr lang="en-US" altLang="zh-CN" sz="2400">
                        <a:latin typeface="Cambria Math" panose="02040503050406030204" pitchFamily="18" charset="0"/>
                      </a:rPr>
                      <m:t>2</m:t>
                    </m:r>
                  </m:oMath>
                </a14:m>
                <a:r>
                  <a:rPr lang="zh-CN" altLang="en-US" sz="2400" dirty="0"/>
                  <a:t>时我们只需要保证</a:t>
                </a:r>
                <a14:m>
                  <m:oMath xmlns:m="http://schemas.openxmlformats.org/officeDocument/2006/math">
                    <m:r>
                      <a:rPr lang="en-US" sz="2400">
                        <a:latin typeface="Cambria Math" panose="02040503050406030204" pitchFamily="18" charset="0"/>
                      </a:rPr>
                      <m:t>𝑥</m:t>
                    </m:r>
                    <m:r>
                      <a:rPr lang="en-US" altLang="zh-CN" sz="2400">
                        <a:latin typeface="Cambria Math" panose="02040503050406030204" pitchFamily="18" charset="0"/>
                      </a:rPr>
                      <m:t>1&lt;</m:t>
                    </m:r>
                    <m:r>
                      <a:rPr lang="en-US" altLang="zh-CN" sz="2400">
                        <a:latin typeface="Cambria Math" panose="02040503050406030204" pitchFamily="18" charset="0"/>
                      </a:rPr>
                      <m:t>𝑦</m:t>
                    </m:r>
                    <m:r>
                      <a:rPr lang="en-US" altLang="zh-CN" sz="2400">
                        <a:latin typeface="Cambria Math" panose="02040503050406030204" pitchFamily="18" charset="0"/>
                      </a:rPr>
                      <m:t>2</m:t>
                    </m:r>
                  </m:oMath>
                </a14:m>
                <a:r>
                  <a:rPr lang="zh-CN" altLang="en-US" sz="2400" dirty="0"/>
                  <a:t>即可，即</a:t>
                </a:r>
                <a14:m>
                  <m:oMath xmlns:m="http://schemas.openxmlformats.org/officeDocument/2006/math">
                    <m:r>
                      <a:rPr lang="en-US" sz="2400">
                        <a:latin typeface="Cambria Math" panose="02040503050406030204" pitchFamily="18" charset="0"/>
                      </a:rPr>
                      <m:t>𝑎</m:t>
                    </m:r>
                    <m:r>
                      <a:rPr lang="en-US" sz="2400">
                        <a:latin typeface="Cambria Math" panose="02040503050406030204" pitchFamily="18" charset="0"/>
                      </a:rPr>
                      <m:t>.</m:t>
                    </m:r>
                    <m:r>
                      <a:rPr lang="en-US" sz="2400">
                        <a:latin typeface="Cambria Math" panose="02040503050406030204" pitchFamily="18" charset="0"/>
                      </a:rPr>
                      <m:t>𝑙</m:t>
                    </m:r>
                    <m:r>
                      <a:rPr lang="en-US" sz="2400">
                        <a:latin typeface="Cambria Math" panose="02040503050406030204" pitchFamily="18" charset="0"/>
                      </a:rPr>
                      <m:t>×</m:t>
                    </m:r>
                    <m:r>
                      <a:rPr lang="en-US" sz="2400">
                        <a:latin typeface="Cambria Math" panose="02040503050406030204" pitchFamily="18" charset="0"/>
                      </a:rPr>
                      <m:t>𝑎</m:t>
                    </m:r>
                    <m:r>
                      <a:rPr lang="en-US" sz="2400">
                        <a:latin typeface="Cambria Math" panose="02040503050406030204" pitchFamily="18" charset="0"/>
                      </a:rPr>
                      <m:t>.</m:t>
                    </m:r>
                    <m:r>
                      <a:rPr lang="en-US" sz="2400">
                        <a:latin typeface="Cambria Math" panose="02040503050406030204" pitchFamily="18" charset="0"/>
                      </a:rPr>
                      <m:t>𝑟</m:t>
                    </m:r>
                    <m:r>
                      <a:rPr lang="en-US" sz="2400">
                        <a:latin typeface="Cambria Math" panose="02040503050406030204" pitchFamily="18" charset="0"/>
                      </a:rPr>
                      <m:t>&lt;</m:t>
                    </m:r>
                    <m:r>
                      <a:rPr lang="en-US" sz="2400">
                        <a:latin typeface="Cambria Math" panose="02040503050406030204" pitchFamily="18" charset="0"/>
                      </a:rPr>
                      <m:t>𝑏</m:t>
                    </m:r>
                    <m:r>
                      <a:rPr lang="en-US" sz="2400">
                        <a:latin typeface="Cambria Math" panose="02040503050406030204" pitchFamily="18" charset="0"/>
                      </a:rPr>
                      <m:t>.</m:t>
                    </m:r>
                    <m:r>
                      <a:rPr lang="en-US" sz="2400">
                        <a:latin typeface="Cambria Math" panose="02040503050406030204" pitchFamily="18" charset="0"/>
                      </a:rPr>
                      <m:t>𝑙</m:t>
                    </m:r>
                    <m:r>
                      <a:rPr lang="en-US" sz="2400">
                        <a:latin typeface="Cambria Math" panose="02040503050406030204" pitchFamily="18" charset="0"/>
                      </a:rPr>
                      <m:t>×</m:t>
                    </m:r>
                    <m:r>
                      <a:rPr lang="en-US" sz="2400">
                        <a:latin typeface="Cambria Math" panose="02040503050406030204" pitchFamily="18" charset="0"/>
                      </a:rPr>
                      <m:t>𝑏</m:t>
                    </m:r>
                    <m:r>
                      <a:rPr lang="en-US" sz="2400">
                        <a:latin typeface="Cambria Math" panose="02040503050406030204" pitchFamily="18" charset="0"/>
                      </a:rPr>
                      <m:t>.</m:t>
                    </m:r>
                    <m:r>
                      <a:rPr lang="en-US" sz="2400">
                        <a:latin typeface="Cambria Math" panose="02040503050406030204" pitchFamily="18" charset="0"/>
                      </a:rPr>
                      <m:t>𝑟</m:t>
                    </m:r>
                  </m:oMath>
                </a14:m>
                <a:r>
                  <a:rPr lang="en-US" sz="2400" dirty="0"/>
                  <a:t> </a:t>
                </a:r>
                <a:r>
                  <a:rPr lang="zh-CN" altLang="en-US" sz="2400" dirty="0"/>
                  <a:t>，所以按照对应的</a:t>
                </a:r>
                <a14:m>
                  <m:oMath xmlns:m="http://schemas.openxmlformats.org/officeDocument/2006/math">
                    <m:r>
                      <a:rPr lang="en-US" sz="2400">
                        <a:latin typeface="Cambria Math" panose="02040503050406030204" pitchFamily="18" charset="0"/>
                      </a:rPr>
                      <m:t>𝑙</m:t>
                    </m:r>
                    <m:r>
                      <a:rPr lang="en-US" sz="2400">
                        <a:latin typeface="Cambria Math" panose="02040503050406030204" pitchFamily="18" charset="0"/>
                      </a:rPr>
                      <m:t>×</m:t>
                    </m:r>
                    <m:r>
                      <a:rPr lang="en-US" sz="2400">
                        <a:latin typeface="Cambria Math" panose="02040503050406030204" pitchFamily="18" charset="0"/>
                      </a:rPr>
                      <m:t>𝑟</m:t>
                    </m:r>
                  </m:oMath>
                </a14:m>
                <a:r>
                  <a:rPr lang="zh-CN" altLang="en-US" sz="2400" dirty="0"/>
                  <a:t>升序排序即可得到最优解</a:t>
                </a:r>
                <a:endParaRPr lang="en-US" sz="2400" dirty="0"/>
              </a:p>
              <a:p>
                <a:r>
                  <a:rPr lang="zh-CN" altLang="en-US" sz="2400" dirty="0"/>
                  <a:t>高精度没那么难，这里只需要高精度乘除单精度</a:t>
                </a:r>
                <a:endParaRPr lang="en-US" altLang="zh-CN" sz="2400" dirty="0"/>
              </a:p>
              <a:p>
                <a:endParaRPr lang="en-US" altLang="zh-CN" sz="2400" dirty="0"/>
              </a:p>
            </p:txBody>
          </p:sp>
        </mc:Choice>
        <mc:Fallback xmlns="">
          <p:sp>
            <p:nvSpPr>
              <p:cNvPr id="3" name="Content Placeholder 2">
                <a:extLst>
                  <a:ext uri="{FF2B5EF4-FFF2-40B4-BE49-F238E27FC236}">
                    <a16:creationId xmlns:a16="http://schemas.microsoft.com/office/drawing/2014/main" id="{0C931451-F8B0-4245-86E2-C486CFA06CE5}"/>
                  </a:ext>
                </a:extLst>
              </p:cNvPr>
              <p:cNvSpPr>
                <a:spLocks noGrp="1" noRot="1" noChangeAspect="1" noMove="1" noResize="1" noEditPoints="1" noAdjustHandles="1" noChangeArrowheads="1" noChangeShapeType="1" noTextEdit="1"/>
              </p:cNvSpPr>
              <p:nvPr>
                <p:ph idx="1"/>
              </p:nvPr>
            </p:nvSpPr>
            <p:spPr>
              <a:xfrm>
                <a:off x="768202" y="372004"/>
                <a:ext cx="10655595" cy="5411419"/>
              </a:xfrm>
              <a:blipFill>
                <a:blip r:embed="rId4"/>
                <a:stretch>
                  <a:fillRect l="-833" t="-1171"/>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419330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10515600" cy="2785729"/>
              </a:xfrm>
            </p:spPr>
            <p:txBody>
              <a:bodyPr>
                <a:normAutofit/>
              </a:bodyPr>
              <a:lstStyle/>
              <a:p>
                <a:r>
                  <a:rPr lang="zh-CN" altLang="en-US" sz="2400" dirty="0"/>
                  <a:t>你有</a:t>
                </a:r>
                <a:r>
                  <a:rPr lang="en-US" sz="2400" dirty="0"/>
                  <a:t>n</a:t>
                </a:r>
                <a:r>
                  <a:rPr lang="zh-CN" altLang="en-US" sz="2400" dirty="0"/>
                  <a:t>个项目和一个初始</a:t>
                </a:r>
                <a:r>
                  <a:rPr lang="en-US" sz="2400" dirty="0"/>
                  <a:t>rating，</a:t>
                </a:r>
                <a:r>
                  <a:rPr lang="zh-CN" altLang="en-US" sz="2400" dirty="0"/>
                  <a:t>做第</a:t>
                </a:r>
                <a:r>
                  <a:rPr lang="en-US" altLang="zh-CN" sz="2400" dirty="0" err="1"/>
                  <a:t>i</a:t>
                </a:r>
                <a:r>
                  <a:rPr lang="zh-CN" altLang="en-US" sz="2400" dirty="0"/>
                  <a:t>个项目需要你的</a:t>
                </a:r>
                <a:r>
                  <a:rPr lang="en-US" sz="2400" dirty="0"/>
                  <a:t>rating</a:t>
                </a:r>
                <a:r>
                  <a:rPr lang="zh-CN" altLang="en-US" sz="2400" dirty="0"/>
                  <a:t>达到</a:t>
                </a:r>
                <a14:m>
                  <m:oMath xmlns:m="http://schemas.openxmlformats.org/officeDocument/2006/math">
                    <m:r>
                      <a:rPr lang="en-US" sz="2400">
                        <a:latin typeface="Cambria Math" panose="02040503050406030204" pitchFamily="18" charset="0"/>
                      </a:rPr>
                      <m:t>𝑎</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oMath>
                </a14:m>
                <a:r>
                  <a:rPr lang="en-US" sz="2400" dirty="0"/>
                  <a:t> ，</a:t>
                </a:r>
                <a:r>
                  <a:rPr lang="zh-CN" altLang="en-US" sz="2400" dirty="0"/>
                  <a:t>做完第</a:t>
                </a:r>
                <a:r>
                  <a:rPr lang="en-US" sz="2400" dirty="0" err="1"/>
                  <a:t>i</a:t>
                </a:r>
                <a:r>
                  <a:rPr lang="zh-CN" altLang="en-US" sz="2400" dirty="0"/>
                  <a:t>个项目你会获得</a:t>
                </a:r>
                <a14:m>
                  <m:oMath xmlns:m="http://schemas.openxmlformats.org/officeDocument/2006/math">
                    <m:r>
                      <a:rPr lang="en-US" sz="2400">
                        <a:latin typeface="Cambria Math" panose="02040503050406030204" pitchFamily="18" charset="0"/>
                      </a:rPr>
                      <m:t>𝑏</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oMath>
                </a14:m>
                <a:r>
                  <a:rPr lang="zh-CN" altLang="en-US" sz="2400" dirty="0"/>
                  <a:t>的</a:t>
                </a:r>
                <a:r>
                  <a:rPr lang="en-US" sz="2400" dirty="0"/>
                  <a:t>rating </a:t>
                </a:r>
                <a:r>
                  <a:rPr lang="en-US" altLang="zh-CN" sz="2400" dirty="0"/>
                  <a:t>(</a:t>
                </a:r>
                <a14:m>
                  <m:oMath xmlns:m="http://schemas.openxmlformats.org/officeDocument/2006/math">
                    <m:r>
                      <a:rPr lang="en-US" sz="2400">
                        <a:latin typeface="Cambria Math" panose="02040503050406030204" pitchFamily="18" charset="0"/>
                      </a:rPr>
                      <m:t>−300</m:t>
                    </m:r>
                    <m:r>
                      <a:rPr lang="zh-CN" altLang="en-US" sz="2400">
                        <a:latin typeface="Cambria Math" panose="02040503050406030204" pitchFamily="18" charset="0"/>
                      </a:rPr>
                      <m:t>≤</m:t>
                    </m:r>
                    <m:r>
                      <a:rPr lang="en-US" sz="2400">
                        <a:latin typeface="Cambria Math" panose="02040503050406030204" pitchFamily="18" charset="0"/>
                      </a:rPr>
                      <m:t>𝑏</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r>
                      <a:rPr lang="zh-CN" altLang="en-US" sz="2400">
                        <a:latin typeface="Cambria Math" panose="02040503050406030204" pitchFamily="18" charset="0"/>
                      </a:rPr>
                      <m:t>≤</m:t>
                    </m:r>
                    <m:r>
                      <a:rPr lang="en-US" sz="2400">
                        <a:latin typeface="Cambria Math" panose="02040503050406030204" pitchFamily="18" charset="0"/>
                      </a:rPr>
                      <m:t>−300</m:t>
                    </m:r>
                  </m:oMath>
                </a14:m>
                <a:r>
                  <a:rPr lang="en-US" sz="2400" dirty="0"/>
                  <a:t>)，</a:t>
                </a:r>
                <a:r>
                  <a:rPr lang="zh-CN" altLang="en-US" sz="2400" dirty="0"/>
                  <a:t>问你是否能做完所有项目</a:t>
                </a:r>
                <a:endParaRPr lang="en-US" sz="2400" dirty="0"/>
              </a:p>
              <a:p>
                <a14:m>
                  <m:oMath xmlns:m="http://schemas.openxmlformats.org/officeDocument/2006/math">
                    <m:r>
                      <a:rPr lang="en-US" sz="2400">
                        <a:latin typeface="Cambria Math" panose="02040503050406030204" pitchFamily="18" charset="0"/>
                      </a:rPr>
                      <m:t>𝑛</m:t>
                    </m:r>
                    <m:r>
                      <a:rPr lang="zh-CN" altLang="en-US" sz="2400">
                        <a:latin typeface="Cambria Math" panose="02040503050406030204" pitchFamily="18" charset="0"/>
                      </a:rPr>
                      <m:t>≤</m:t>
                    </m:r>
                    <m:r>
                      <a:rPr lang="en-US" sz="2400">
                        <a:latin typeface="Cambria Math" panose="02040503050406030204" pitchFamily="18" charset="0"/>
                      </a:rPr>
                      <m:t>1</m:t>
                    </m:r>
                    <m:r>
                      <a:rPr lang="en-US" sz="2400">
                        <a:latin typeface="Cambria Math" panose="02040503050406030204" pitchFamily="18" charset="0"/>
                      </a:rPr>
                      <m:t>𝑒</m:t>
                    </m:r>
                    <m:r>
                      <a:rPr lang="en-US" altLang="zh-CN" sz="2400">
                        <a:latin typeface="Cambria Math" panose="02040503050406030204" pitchFamily="18" charset="0"/>
                      </a:rPr>
                      <m:t>2</m:t>
                    </m:r>
                  </m:oMath>
                </a14:m>
                <a:endParaRPr lang="en-US" sz="2400" dirty="0"/>
              </a:p>
              <a:p>
                <a:r>
                  <a:rPr lang="zh-CN" altLang="en-US" sz="2400" dirty="0"/>
                  <a:t>反正我的直觉错了，可以尝试仿照上一题推一推</a:t>
                </a:r>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4"/>
                <a:ext cx="10515600" cy="2785729"/>
              </a:xfrm>
              <a:blipFill>
                <a:blip r:embed="rId3"/>
                <a:stretch>
                  <a:fillRect l="-724" t="-3182" r="-603"/>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88610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C0DFD-DCF0-F841-A64F-27D4C08AD362}"/>
              </a:ext>
            </a:extLst>
          </p:cNvPr>
          <p:cNvPicPr>
            <a:picLocks noChangeAspect="1"/>
          </p:cNvPicPr>
          <p:nvPr/>
        </p:nvPicPr>
        <p:blipFill rotWithShape="1">
          <a:blip r:embed="rId3"/>
          <a:srcRect l="45879" r="17225"/>
          <a:stretch/>
        </p:blipFill>
        <p:spPr>
          <a:xfrm>
            <a:off x="2122833" y="688114"/>
            <a:ext cx="3434751" cy="6051068"/>
          </a:xfrm>
          <a:prstGeom prst="rect">
            <a:avLst/>
          </a:prstGeom>
        </p:spPr>
      </p:pic>
      <p:sp>
        <p:nvSpPr>
          <p:cNvPr id="3" name="Content Placeholder 2">
            <a:extLst>
              <a:ext uri="{FF2B5EF4-FFF2-40B4-BE49-F238E27FC236}">
                <a16:creationId xmlns:a16="http://schemas.microsoft.com/office/drawing/2014/main" id="{0C931451-F8B0-4245-86E2-C486CFA06CE5}"/>
              </a:ext>
            </a:extLst>
          </p:cNvPr>
          <p:cNvSpPr>
            <a:spLocks noGrp="1"/>
          </p:cNvSpPr>
          <p:nvPr>
            <p:ph idx="1"/>
          </p:nvPr>
        </p:nvSpPr>
        <p:spPr>
          <a:xfrm>
            <a:off x="768202" y="372004"/>
            <a:ext cx="10655595" cy="5411419"/>
          </a:xfrm>
        </p:spPr>
        <p:txBody>
          <a:bodyPr>
            <a:normAutofit/>
          </a:bodyPr>
          <a:lstStyle/>
          <a:p>
            <a:r>
              <a:rPr lang="en-US" altLang="zh-CN" sz="2400" dirty="0"/>
              <a:t>sol:</a:t>
            </a:r>
          </a:p>
          <a:p>
            <a:endParaRPr lang="en-US" altLang="zh-CN" sz="2400" dirty="0"/>
          </a:p>
        </p:txBody>
      </p:sp>
      <p:pic>
        <p:nvPicPr>
          <p:cNvPr id="4" name="Picture 3">
            <a:extLst>
              <a:ext uri="{FF2B5EF4-FFF2-40B4-BE49-F238E27FC236}">
                <a16:creationId xmlns:a16="http://schemas.microsoft.com/office/drawing/2014/main" id="{9567B9D4-B1B4-ED41-B365-AB0E9C1DFA6A}"/>
              </a:ext>
            </a:extLst>
          </p:cNvPr>
          <p:cNvPicPr>
            <a:picLocks noChangeAspect="1"/>
          </p:cNvPicPr>
          <p:nvPr/>
        </p:nvPicPr>
        <p:blipFill rotWithShape="1">
          <a:blip r:embed="rId3"/>
          <a:srcRect r="76514"/>
          <a:stretch/>
        </p:blipFill>
        <p:spPr>
          <a:xfrm>
            <a:off x="120791" y="810228"/>
            <a:ext cx="2186422" cy="6051068"/>
          </a:xfrm>
          <a:prstGeom prst="rect">
            <a:avLst/>
          </a:prstGeom>
        </p:spPr>
      </p:pic>
      <p:pic>
        <p:nvPicPr>
          <p:cNvPr id="7" name="Picture 6">
            <a:extLst>
              <a:ext uri="{FF2B5EF4-FFF2-40B4-BE49-F238E27FC236}">
                <a16:creationId xmlns:a16="http://schemas.microsoft.com/office/drawing/2014/main" id="{29DCA6B2-6026-EE4A-B8FA-9AE8235E55F5}"/>
              </a:ext>
            </a:extLst>
          </p:cNvPr>
          <p:cNvPicPr>
            <a:picLocks noChangeAspect="1"/>
          </p:cNvPicPr>
          <p:nvPr/>
        </p:nvPicPr>
        <p:blipFill rotWithShape="1">
          <a:blip r:embed="rId4"/>
          <a:srcRect r="69057"/>
          <a:stretch/>
        </p:blipFill>
        <p:spPr>
          <a:xfrm>
            <a:off x="5579046" y="201699"/>
            <a:ext cx="2324373" cy="6707025"/>
          </a:xfrm>
          <a:prstGeom prst="rect">
            <a:avLst/>
          </a:prstGeom>
        </p:spPr>
      </p:pic>
      <p:pic>
        <p:nvPicPr>
          <p:cNvPr id="9" name="Picture 8">
            <a:extLst>
              <a:ext uri="{FF2B5EF4-FFF2-40B4-BE49-F238E27FC236}">
                <a16:creationId xmlns:a16="http://schemas.microsoft.com/office/drawing/2014/main" id="{048376D7-26C5-9A41-9485-149740443439}"/>
              </a:ext>
            </a:extLst>
          </p:cNvPr>
          <p:cNvPicPr>
            <a:picLocks noChangeAspect="1"/>
          </p:cNvPicPr>
          <p:nvPr/>
        </p:nvPicPr>
        <p:blipFill rotWithShape="1">
          <a:blip r:embed="rId4"/>
          <a:srcRect l="53022"/>
          <a:stretch/>
        </p:blipFill>
        <p:spPr>
          <a:xfrm>
            <a:off x="7824719" y="201700"/>
            <a:ext cx="3528922" cy="6707024"/>
          </a:xfrm>
          <a:prstGeom prst="rect">
            <a:avLst/>
          </a:prstGeom>
        </p:spPr>
      </p:pic>
      <p:sp>
        <p:nvSpPr>
          <p:cNvPr id="10" name="TextBox 9">
            <a:extLst>
              <a:ext uri="{FF2B5EF4-FFF2-40B4-BE49-F238E27FC236}">
                <a16:creationId xmlns:a16="http://schemas.microsoft.com/office/drawing/2014/main" id="{FEA75B32-2554-0C4D-85F7-E154AF45B230}"/>
              </a:ext>
            </a:extLst>
          </p:cNvPr>
          <p:cNvSpPr txBox="1"/>
          <p:nvPr/>
        </p:nvSpPr>
        <p:spPr>
          <a:xfrm>
            <a:off x="2602820" y="4919241"/>
            <a:ext cx="2701381" cy="369332"/>
          </a:xfrm>
          <a:prstGeom prst="rect">
            <a:avLst/>
          </a:prstGeom>
          <a:noFill/>
        </p:spPr>
        <p:txBody>
          <a:bodyPr wrap="none" rtlCol="0">
            <a:spAutoFit/>
          </a:bodyPr>
          <a:lstStyle/>
          <a:p>
            <a:r>
              <a:rPr lang="en-US" dirty="0" err="1"/>
              <a:t>这个式子和上一题一样</a:t>
            </a:r>
            <a:r>
              <a:rPr lang="en-US" altLang="zh-CN" dirty="0"/>
              <a:t>↑</a:t>
            </a:r>
            <a:endParaRPr lang="en-US" dirty="0"/>
          </a:p>
        </p:txBody>
      </p:sp>
      <p:sp>
        <p:nvSpPr>
          <p:cNvPr id="11"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800533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10515600" cy="5747234"/>
          </a:xfrm>
        </p:spPr>
        <p:txBody>
          <a:bodyPr>
            <a:normAutofit/>
          </a:bodyPr>
          <a:lstStyle/>
          <a:p>
            <a:r>
              <a:rPr lang="zh-CN" altLang="en-US" sz="2400" dirty="0"/>
              <a:t>爆搜看上去很暴力很无脑，但在考场上要尽可能快速地写出来也是一门学问，一方面对于很恶心的题要先想好各种细节，不要写一半发现数据组织的不太对；另一方面考虑各种优化可以启发正解思路，或者多食用一些嗟来食</a:t>
            </a:r>
            <a:endParaRPr lang="en-US" altLang="zh-CN" sz="2400" dirty="0"/>
          </a:p>
          <a:p>
            <a:r>
              <a:rPr lang="zh-CN" altLang="en-US" sz="2400" dirty="0"/>
              <a:t>基本的搜索剪枝主要有</a:t>
            </a:r>
            <a:endParaRPr lang="en-US" altLang="zh-CN" sz="2400" dirty="0"/>
          </a:p>
          <a:p>
            <a:r>
              <a:rPr lang="zh-CN" altLang="en-US" sz="2400" dirty="0"/>
              <a:t>可行性剪枝：这一步走下去，要保证至少存在一种方法能到终点，尽管可能不是最优</a:t>
            </a:r>
            <a:endParaRPr lang="en-US" altLang="zh-CN" sz="2400" dirty="0"/>
          </a:p>
          <a:p>
            <a:r>
              <a:rPr lang="zh-CN" altLang="en-US" sz="2400" dirty="0"/>
              <a:t>重复性剪枝：所有状态都一样，之前搜过的就不要再搜了</a:t>
            </a:r>
            <a:endParaRPr lang="en-US" altLang="zh-CN" sz="2400" dirty="0"/>
          </a:p>
          <a:p>
            <a:r>
              <a:rPr lang="zh-CN" altLang="en-US" sz="2400" dirty="0"/>
              <a:t>最优性剪枝：对于当前这个状态，之前有过更优的解，就不要搜不优的了</a:t>
            </a:r>
            <a:endParaRPr lang="en-US" altLang="zh-CN" sz="2400" dirty="0"/>
          </a:p>
          <a:p>
            <a:r>
              <a:rPr lang="zh-CN" altLang="en-US" sz="2400" dirty="0"/>
              <a:t>可行性剪枝一般需要观察题目的基本条件 ，比如都是正整数，那</a:t>
            </a:r>
            <a:r>
              <a:rPr lang="en-US" altLang="zh-CN" sz="2400" dirty="0"/>
              <a:t>6</a:t>
            </a:r>
            <a:r>
              <a:rPr lang="zh-CN" altLang="en-US" sz="2400" dirty="0"/>
              <a:t>个数的和就不能</a:t>
            </a:r>
            <a:r>
              <a:rPr lang="en-US" altLang="zh-CN" sz="2400" dirty="0"/>
              <a:t>&lt;6</a:t>
            </a:r>
            <a:r>
              <a:rPr lang="zh-CN" altLang="en-US" sz="2400" dirty="0"/>
              <a:t>；而最优性剪枝由于需要对比相同状态下的答案，所以一般用在容易记录状态的题目中，如果状态很复杂记录的时间空间代价很高，就不要硬上反而得不偿失；此外最优性剪枝也有可能是根据某些贪心原则给出的</a:t>
            </a:r>
            <a:endParaRPr lang="en-US" altLang="zh-CN" sz="2400" dirty="0"/>
          </a:p>
        </p:txBody>
      </p:sp>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632788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10515600" cy="2785729"/>
              </a:xfrm>
            </p:spPr>
            <p:txBody>
              <a:bodyPr>
                <a:normAutofit/>
              </a:bodyPr>
              <a:lstStyle/>
              <a:p>
                <a:r>
                  <a:rPr lang="zh-CN" altLang="en-US" sz="2400" dirty="0"/>
                  <a:t>给你</a:t>
                </a:r>
                <a14:m>
                  <m:oMath xmlns:m="http://schemas.openxmlformats.org/officeDocument/2006/math">
                    <m:r>
                      <a:rPr lang="en-US" altLang="zh-CN" sz="2400" i="1">
                        <a:latin typeface="Cambria Math" panose="02040503050406030204" pitchFamily="18" charset="0"/>
                      </a:rPr>
                      <m:t>𝑛</m:t>
                    </m:r>
                  </m:oMath>
                </a14:m>
                <a:r>
                  <a:rPr lang="zh-CN" altLang="en-US" sz="2400" dirty="0"/>
                  <a:t>个小木棍，经过若干次合并后成为若干个长度一样的大木棍，求大木棍长度的最小值</a:t>
                </a:r>
                <a:endParaRPr lang="en-US" altLang="zh-CN" sz="2400" dirty="0"/>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4"/>
                <a:ext cx="10515600" cy="2785729"/>
              </a:xfrm>
              <a:blipFill>
                <a:blip r:embed="rId3"/>
                <a:stretch>
                  <a:fillRect l="-724" t="-2727"/>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718173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931451-F8B0-4245-86E2-C486CFA06CE5}"/>
              </a:ext>
            </a:extLst>
          </p:cNvPr>
          <p:cNvSpPr>
            <a:spLocks noGrp="1"/>
          </p:cNvSpPr>
          <p:nvPr>
            <p:ph idx="1"/>
          </p:nvPr>
        </p:nvSpPr>
        <p:spPr>
          <a:xfrm>
            <a:off x="768202" y="377792"/>
            <a:ext cx="10655595" cy="6480208"/>
          </a:xfrm>
        </p:spPr>
        <p:txBody>
          <a:bodyPr>
            <a:normAutofit/>
          </a:bodyPr>
          <a:lstStyle/>
          <a:p>
            <a:r>
              <a:rPr lang="en-US" altLang="zh-CN" sz="2400" dirty="0"/>
              <a:t>sol:</a:t>
            </a:r>
          </a:p>
          <a:p>
            <a:r>
              <a:rPr lang="zh-CN" altLang="en-US" sz="2400" dirty="0"/>
              <a:t>我们枚举要求的这个最小值，然后搜索尝试把所有小木棍排进去</a:t>
            </a:r>
            <a:endParaRPr lang="en-US" altLang="zh-CN" sz="2400" dirty="0"/>
          </a:p>
          <a:p>
            <a:r>
              <a:rPr lang="zh-CN" altLang="en-US" sz="2400" dirty="0"/>
              <a:t>搜索的时候要接满一个大木棍再接下一个</a:t>
            </a:r>
            <a:endParaRPr lang="en-US" altLang="zh-CN" sz="2400" dirty="0"/>
          </a:p>
          <a:p>
            <a:r>
              <a:rPr lang="zh-CN" altLang="en-US" sz="2400" dirty="0"/>
              <a:t>而且要先接较长的小木棍，因为较短的更</a:t>
            </a:r>
            <a:r>
              <a:rPr lang="en-US" altLang="zh-CN" sz="2400" dirty="0"/>
              <a:t>”</a:t>
            </a:r>
            <a:r>
              <a:rPr lang="zh-CN" altLang="en-US" sz="2400" dirty="0"/>
              <a:t>灵活</a:t>
            </a:r>
            <a:r>
              <a:rPr lang="en-US" altLang="zh-CN" sz="2400" dirty="0"/>
              <a:t>”</a:t>
            </a:r>
            <a:r>
              <a:rPr lang="zh-CN" altLang="en-US" sz="2400" dirty="0"/>
              <a:t>，可以填空隙，所以搜索之前降序排序</a:t>
            </a:r>
            <a:endParaRPr lang="en-US" altLang="zh-CN" sz="2400" dirty="0"/>
          </a:p>
          <a:p>
            <a:r>
              <a:rPr lang="zh-CN" altLang="en-US" sz="2400" dirty="0"/>
              <a:t>在接一个大木棍的时候要保证小木棍长度单调，要不然</a:t>
            </a:r>
            <a:r>
              <a:rPr lang="en-US" altLang="zh-CN" sz="2400" dirty="0"/>
              <a:t>3+3+2</a:t>
            </a:r>
            <a:r>
              <a:rPr lang="zh-CN" altLang="en-US" sz="2400" dirty="0"/>
              <a:t>和</a:t>
            </a:r>
            <a:r>
              <a:rPr lang="en-US" altLang="zh-CN" sz="2400" dirty="0"/>
              <a:t>3+2+3</a:t>
            </a:r>
            <a:r>
              <a:rPr lang="zh-CN" altLang="en-US" sz="2400" dirty="0"/>
              <a:t>一样会搜两遍，这就是一个重复性剪枝</a:t>
            </a:r>
            <a:endParaRPr lang="en-US" altLang="zh-CN" sz="2400" dirty="0"/>
          </a:p>
          <a:p>
            <a:r>
              <a:rPr lang="zh-CN" altLang="en-US" sz="2400" dirty="0"/>
              <a:t>如果当前失败了，那么要换一个其他长度的木棍进来，而不是其他木棍，否则一样的长度也是搜了两遍没意义，这也是重复性剪枝</a:t>
            </a:r>
            <a:endParaRPr lang="en-US" altLang="zh-CN" sz="2400" dirty="0"/>
          </a:p>
          <a:p>
            <a:r>
              <a:rPr lang="zh-CN" altLang="en-US" sz="2400" dirty="0"/>
              <a:t>当前木棍作为第一个</a:t>
            </a:r>
            <a:r>
              <a:rPr lang="en-US" altLang="zh-CN" sz="2400" dirty="0"/>
              <a:t>/</a:t>
            </a:r>
            <a:r>
              <a:rPr lang="zh-CN" altLang="en-US" sz="2400" dirty="0"/>
              <a:t>最后一个恰好拼上，后面却失败了，只能是前面拼错了，这是一个可行性剪枝</a:t>
            </a:r>
            <a:r>
              <a:rPr lang="en-US" altLang="zh-CN" sz="2400" dirty="0"/>
              <a:t>(</a:t>
            </a:r>
            <a:r>
              <a:rPr lang="zh-CN" altLang="en-US" sz="2400" dirty="0"/>
              <a:t>因为作为第一个相当于剩余木棍试过了所有排列方法还不行，那是剩余木棍不行；作为最后一个不行，那为了填满这个空只能找若干更短的木棍来，还不如当前方法，所以也是前面的问题</a:t>
            </a:r>
            <a:r>
              <a:rPr lang="en-US" altLang="zh-CN" sz="2400" dirty="0"/>
              <a:t>)</a:t>
            </a:r>
          </a:p>
          <a:p>
            <a:r>
              <a:rPr lang="zh-CN" altLang="en-US" sz="2400" dirty="0"/>
              <a:t>因为小木棍序列已经排过序，在寻找不大于剩余长度的木棍时用二分会快一点</a:t>
            </a:r>
            <a:endParaRPr lang="en-US" altLang="zh-CN" sz="2400" dirty="0"/>
          </a:p>
          <a:p>
            <a:r>
              <a:rPr lang="zh-CN" altLang="en-US" sz="2400" dirty="0"/>
              <a:t>本题的状态是一整个序列，上最优性剪枝就属于得不偿失那种类型了</a:t>
            </a:r>
            <a:endParaRPr lang="en-US" altLang="zh-CN" sz="2400" dirty="0"/>
          </a:p>
        </p:txBody>
      </p:sp>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087100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6118185" cy="6134986"/>
          </a:xfrm>
        </p:spPr>
        <p:txBody>
          <a:bodyPr>
            <a:normAutofit/>
          </a:bodyPr>
          <a:lstStyle/>
          <a:p>
            <a:r>
              <a:rPr lang="zh-CN" altLang="en-US" sz="2400" dirty="0"/>
              <a:t>关于迭代</a:t>
            </a:r>
            <a:r>
              <a:rPr lang="zh-CN" altLang="en-US" sz="2400"/>
              <a:t>加深的讨论</a:t>
            </a:r>
            <a:endParaRPr lang="en-US" altLang="zh-CN" sz="2400" dirty="0"/>
          </a:p>
          <a:p>
            <a:r>
              <a:rPr lang="zh-CN" altLang="en-US" sz="2400" dirty="0"/>
              <a:t>除了剪枝，还有一种介于</a:t>
            </a:r>
            <a:r>
              <a:rPr lang="en-US" altLang="zh-CN" sz="2400" dirty="0" err="1"/>
              <a:t>dfs</a:t>
            </a:r>
            <a:r>
              <a:rPr lang="zh-CN" altLang="en-US" sz="2400" dirty="0"/>
              <a:t>和</a:t>
            </a:r>
            <a:r>
              <a:rPr lang="en-US" altLang="zh-CN" sz="2400" dirty="0" err="1"/>
              <a:t>bfs</a:t>
            </a:r>
            <a:r>
              <a:rPr lang="zh-CN" altLang="en-US" sz="2400" dirty="0"/>
              <a:t>之间的搜索方式，即迭代加深，用来解决转移方式较多的最近路径问题</a:t>
            </a:r>
            <a:endParaRPr lang="en-US" altLang="zh-CN" sz="2400" dirty="0"/>
          </a:p>
          <a:p>
            <a:r>
              <a:rPr lang="zh-CN" altLang="en-US" sz="2400" dirty="0"/>
              <a:t>在每次</a:t>
            </a:r>
            <a:r>
              <a:rPr lang="en-US" altLang="zh-CN" sz="2400" dirty="0" err="1"/>
              <a:t>dfs</a:t>
            </a:r>
            <a:r>
              <a:rPr lang="zh-CN" altLang="en-US" sz="2400" dirty="0"/>
              <a:t>之前先枚举一个最深的深度，然后搜遍这个深度里的所有状态，如果没有找到答案就继续加深深度</a:t>
            </a:r>
            <a:endParaRPr lang="en-US" altLang="zh-CN" sz="2400" dirty="0"/>
          </a:p>
          <a:p>
            <a:r>
              <a:rPr lang="zh-CN" altLang="en-US" sz="2400" dirty="0"/>
              <a:t>这样可以避免单纯</a:t>
            </a:r>
            <a:r>
              <a:rPr lang="en-US" altLang="zh-CN" sz="2400" dirty="0" err="1"/>
              <a:t>dfs</a:t>
            </a:r>
            <a:r>
              <a:rPr lang="zh-CN" altLang="en-US" sz="2400" dirty="0"/>
              <a:t>一意孤行、误入歧途的情况，也可以避免单纯</a:t>
            </a:r>
            <a:r>
              <a:rPr lang="en-US" altLang="zh-CN" sz="2400" dirty="0" err="1"/>
              <a:t>bfs</a:t>
            </a:r>
            <a:r>
              <a:rPr lang="zh-CN" altLang="en-US" sz="2400" dirty="0"/>
              <a:t>存储状态过多的情况</a:t>
            </a:r>
            <a:endParaRPr lang="en-US" altLang="zh-CN" sz="2400" dirty="0"/>
          </a:p>
          <a:p>
            <a:r>
              <a:rPr lang="zh-CN" altLang="en-US" sz="2400" dirty="0"/>
              <a:t>由于每一层的点基本呈指数增长，所以重复搜索浅层节点的复杂度只是个常数，不要为其感到惋惜</a:t>
            </a:r>
            <a:endParaRPr lang="en-US" altLang="zh-CN" sz="2400" dirty="0"/>
          </a:p>
          <a:p>
            <a:r>
              <a:rPr lang="zh-CN" altLang="en-US" sz="2400" dirty="0"/>
              <a:t>实际代码就是</a:t>
            </a:r>
            <a:r>
              <a:rPr lang="en-US" altLang="zh-CN" sz="2400" dirty="0"/>
              <a:t>for</a:t>
            </a:r>
            <a:r>
              <a:rPr lang="zh-CN" altLang="en-US" sz="2400" dirty="0"/>
              <a:t>循环里一个</a:t>
            </a:r>
            <a:r>
              <a:rPr lang="en-US" altLang="zh-CN" sz="2400" dirty="0" err="1"/>
              <a:t>dfs</a:t>
            </a:r>
            <a:r>
              <a:rPr lang="zh-CN" altLang="en-US" sz="2400" dirty="0"/>
              <a:t>，搜到解就返回</a:t>
            </a:r>
            <a:endParaRPr lang="en-US" altLang="zh-CN" sz="2400" dirty="0"/>
          </a:p>
        </p:txBody>
      </p:sp>
      <p:pic>
        <p:nvPicPr>
          <p:cNvPr id="4" name="Picture 3">
            <a:extLst>
              <a:ext uri="{FF2B5EF4-FFF2-40B4-BE49-F238E27FC236}">
                <a16:creationId xmlns:a16="http://schemas.microsoft.com/office/drawing/2014/main" id="{57212FB8-CD4D-8A42-8532-F8ACD582BDAB}"/>
              </a:ext>
            </a:extLst>
          </p:cNvPr>
          <p:cNvPicPr>
            <a:picLocks noChangeAspect="1"/>
          </p:cNvPicPr>
          <p:nvPr/>
        </p:nvPicPr>
        <p:blipFill>
          <a:blip r:embed="rId3"/>
          <a:stretch>
            <a:fillRect/>
          </a:stretch>
        </p:blipFill>
        <p:spPr>
          <a:xfrm>
            <a:off x="6685931" y="1166418"/>
            <a:ext cx="6721411" cy="4100061"/>
          </a:xfrm>
          <a:prstGeom prst="rect">
            <a:avLst/>
          </a:prstGeom>
        </p:spPr>
      </p:pic>
      <p:sp>
        <p:nvSpPr>
          <p:cNvPr id="5"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423916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10515600" cy="2785729"/>
              </a:xfrm>
            </p:spPr>
            <p:txBody>
              <a:bodyPr>
                <a:normAutofit/>
              </a:bodyPr>
              <a:lstStyle/>
              <a:p>
                <a:r>
                  <a:rPr lang="zh-CN" altLang="en-US" sz="2400" dirty="0"/>
                  <a:t>给定</a:t>
                </a:r>
                <a14:m>
                  <m:oMath xmlns:m="http://schemas.openxmlformats.org/officeDocument/2006/math">
                    <m:r>
                      <a:rPr lang="en-US" sz="2400">
                        <a:latin typeface="Cambria Math" panose="02040503050406030204" pitchFamily="18" charset="0"/>
                      </a:rPr>
                      <m:t>𝑛</m:t>
                    </m:r>
                  </m:oMath>
                </a14:m>
                <a:r>
                  <a:rPr lang="zh-CN" altLang="en-US" sz="2400" dirty="0"/>
                  <a:t>，求一最短严格递增数列满足：</a:t>
                </a:r>
                <a:endParaRPr lang="en-US" altLang="zh-CN" sz="2400" dirty="0"/>
              </a:p>
              <a:p>
                <a:r>
                  <a:rPr lang="en-US" sz="2400" dirty="0"/>
                  <a:t> </a:t>
                </a:r>
                <a14:m>
                  <m:oMath xmlns:m="http://schemas.openxmlformats.org/officeDocument/2006/math">
                    <m:r>
                      <a:rPr lang="en-US" sz="2400">
                        <a:latin typeface="Cambria Math" panose="02040503050406030204" pitchFamily="18" charset="0"/>
                      </a:rPr>
                      <m:t>𝑎</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a:latin typeface="Cambria Math" panose="02040503050406030204" pitchFamily="18" charset="0"/>
                      </a:rPr>
                      <m:t>=1</m:t>
                    </m:r>
                  </m:oMath>
                </a14:m>
                <a:endParaRPr lang="en-US" sz="2400" dirty="0"/>
              </a:p>
              <a:p>
                <a14:m>
                  <m:oMath xmlns:m="http://schemas.openxmlformats.org/officeDocument/2006/math">
                    <m:r>
                      <a:rPr lang="en-US" sz="2400">
                        <a:latin typeface="Cambria Math" panose="02040503050406030204" pitchFamily="18" charset="0"/>
                      </a:rPr>
                      <m:t>𝑎</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𝑚</m:t>
                        </m:r>
                      </m:e>
                    </m:d>
                    <m:r>
                      <a:rPr lang="en-US" sz="2400">
                        <a:latin typeface="Cambria Math" panose="02040503050406030204" pitchFamily="18" charset="0"/>
                      </a:rPr>
                      <m:t>=</m:t>
                    </m:r>
                    <m:r>
                      <a:rPr lang="en-US" sz="2400">
                        <a:latin typeface="Cambria Math" panose="02040503050406030204" pitchFamily="18" charset="0"/>
                      </a:rPr>
                      <m:t>𝑛</m:t>
                    </m:r>
                  </m:oMath>
                </a14:m>
                <a:r>
                  <a:rPr lang="en-US" sz="2400" dirty="0"/>
                  <a:t> </a:t>
                </a:r>
              </a:p>
              <a:p>
                <a14:m>
                  <m:oMath xmlns:m="http://schemas.openxmlformats.org/officeDocument/2006/math">
                    <m:r>
                      <a:rPr lang="en-US" sz="2400">
                        <a:latin typeface="Cambria Math" panose="02040503050406030204" pitchFamily="18" charset="0"/>
                      </a:rPr>
                      <m:t>∀</m:t>
                    </m:r>
                    <m:r>
                      <a:rPr lang="en-US" sz="2400">
                        <a:latin typeface="Cambria Math" panose="02040503050406030204" pitchFamily="18" charset="0"/>
                      </a:rPr>
                      <m:t>𝑘</m:t>
                    </m:r>
                    <m:r>
                      <a:rPr lang="zh-CN" altLang="en-US" sz="240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r>
                          <a:rPr lang="en-US" sz="2400">
                            <a:latin typeface="Cambria Math" panose="02040503050406030204" pitchFamily="18" charset="0"/>
                          </a:rPr>
                          <m:t>𝑚</m:t>
                        </m:r>
                      </m:e>
                    </m:d>
                    <m:r>
                      <a:rPr lang="en-US" sz="2400">
                        <a:latin typeface="Cambria Math" panose="02040503050406030204" pitchFamily="18" charset="0"/>
                      </a:rPr>
                      <m:t>, ∃</m:t>
                    </m:r>
                    <m:r>
                      <m:rPr>
                        <m:sty m:val="p"/>
                      </m:rPr>
                      <a:rPr lang="en-US" sz="2400">
                        <a:latin typeface="Cambria Math" panose="02040503050406030204" pitchFamily="18" charset="0"/>
                      </a:rPr>
                      <m:t>i</m:t>
                    </m:r>
                    <m:r>
                      <a:rPr lang="en-US" sz="2400">
                        <a:latin typeface="Cambria Math" panose="02040503050406030204" pitchFamily="18" charset="0"/>
                      </a:rPr>
                      <m:t>,</m:t>
                    </m:r>
                    <m:r>
                      <m:rPr>
                        <m:sty m:val="p"/>
                      </m:rPr>
                      <a:rPr lang="en-US" sz="2400">
                        <a:latin typeface="Cambria Math" panose="02040503050406030204" pitchFamily="18" charset="0"/>
                      </a:rPr>
                      <m:t>j</m:t>
                    </m:r>
                    <m:r>
                      <a:rPr lang="zh-CN" altLang="en-US" sz="240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r>
                          <m:rPr>
                            <m:sty m:val="p"/>
                          </m:rPr>
                          <a:rPr lang="en-US" sz="2400">
                            <a:latin typeface="Cambria Math" panose="02040503050406030204" pitchFamily="18" charset="0"/>
                          </a:rPr>
                          <m:t>k</m:t>
                        </m:r>
                        <m:r>
                          <a:rPr lang="en-US" sz="2400">
                            <a:latin typeface="Cambria Math" panose="02040503050406030204" pitchFamily="18" charset="0"/>
                          </a:rPr>
                          <m:t>−1</m:t>
                        </m:r>
                      </m:e>
                    </m:d>
                    <m:r>
                      <a:rPr lang="en-US" sz="2400">
                        <a:latin typeface="Cambria Math" panose="02040503050406030204" pitchFamily="18" charset="0"/>
                      </a:rPr>
                      <m:t>, </m:t>
                    </m:r>
                    <m:r>
                      <m:rPr>
                        <m:sty m:val="p"/>
                      </m:rPr>
                      <a:rPr lang="en-US" sz="2400">
                        <a:latin typeface="Cambria Math" panose="02040503050406030204" pitchFamily="18" charset="0"/>
                      </a:rPr>
                      <m:t>s</m:t>
                    </m:r>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m:t>
                    </m:r>
                    <m:r>
                      <m:rPr>
                        <m:sty m:val="p"/>
                      </m:rPr>
                      <a:rPr lang="en-US" sz="2400">
                        <a:latin typeface="Cambria Math" panose="02040503050406030204" pitchFamily="18" charset="0"/>
                      </a:rPr>
                      <m:t>a</m:t>
                    </m:r>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k</m:t>
                        </m:r>
                      </m:e>
                    </m:d>
                    <m:r>
                      <a:rPr lang="en-US" sz="2400">
                        <a:latin typeface="Cambria Math" panose="02040503050406030204" pitchFamily="18" charset="0"/>
                      </a:rPr>
                      <m:t>=</m:t>
                    </m:r>
                    <m:r>
                      <m:rPr>
                        <m:sty m:val="p"/>
                      </m:rPr>
                      <a:rPr lang="en-US" sz="2400">
                        <a:latin typeface="Cambria Math" panose="02040503050406030204" pitchFamily="18" charset="0"/>
                      </a:rPr>
                      <m:t>a</m:t>
                    </m:r>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i</m:t>
                        </m:r>
                      </m:e>
                    </m:d>
                    <m:r>
                      <a:rPr lang="en-US" sz="2400">
                        <a:latin typeface="Cambria Math" panose="02040503050406030204" pitchFamily="18" charset="0"/>
                      </a:rPr>
                      <m:t>+</m:t>
                    </m:r>
                    <m:r>
                      <m:rPr>
                        <m:sty m:val="p"/>
                      </m:rPr>
                      <a:rPr lang="en-US" sz="2400">
                        <a:latin typeface="Cambria Math" panose="02040503050406030204" pitchFamily="18" charset="0"/>
                      </a:rPr>
                      <m:t>a</m:t>
                    </m:r>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j</m:t>
                        </m:r>
                      </m:e>
                    </m:d>
                  </m:oMath>
                </a14:m>
                <a:r>
                  <a:rPr lang="en-US" sz="2400" dirty="0"/>
                  <a:t> </a:t>
                </a:r>
                <a:endParaRPr lang="en-US" altLang="zh-CN" sz="2400" dirty="0"/>
              </a:p>
              <a:p>
                <a14:m>
                  <m:oMath xmlns:m="http://schemas.openxmlformats.org/officeDocument/2006/math">
                    <m:r>
                      <a:rPr lang="en-US" sz="2400">
                        <a:latin typeface="Cambria Math" panose="02040503050406030204" pitchFamily="18" charset="0"/>
                      </a:rPr>
                      <m:t>𝑛</m:t>
                    </m:r>
                    <m:r>
                      <a:rPr lang="zh-CN" altLang="en-US" sz="2400">
                        <a:latin typeface="Cambria Math" panose="02040503050406030204" pitchFamily="18" charset="0"/>
                      </a:rPr>
                      <m:t>≤</m:t>
                    </m:r>
                    <m:r>
                      <a:rPr lang="en-US" sz="2400">
                        <a:latin typeface="Cambria Math" panose="02040503050406030204" pitchFamily="18" charset="0"/>
                      </a:rPr>
                      <m:t>1</m:t>
                    </m:r>
                    <m:r>
                      <a:rPr lang="en-US" sz="2400">
                        <a:latin typeface="Cambria Math" panose="02040503050406030204" pitchFamily="18" charset="0"/>
                      </a:rPr>
                      <m:t>𝑒</m:t>
                    </m:r>
                    <m:r>
                      <a:rPr lang="en-US" sz="2400">
                        <a:latin typeface="Cambria Math" panose="02040503050406030204" pitchFamily="18" charset="0"/>
                      </a:rPr>
                      <m:t>4</m:t>
                    </m:r>
                  </m:oMath>
                </a14:m>
                <a:r>
                  <a:rPr lang="en-US" sz="2400" dirty="0"/>
                  <a:t> </a:t>
                </a:r>
                <a:endParaRPr lang="en-US" altLang="zh-CN" sz="2400" dirty="0"/>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4"/>
                <a:ext cx="10515600" cy="2785729"/>
              </a:xfrm>
              <a:blipFill>
                <a:blip r:embed="rId3"/>
                <a:stretch>
                  <a:fillRect l="-724" t="-2727"/>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961544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10515600" cy="5411567"/>
              </a:xfrm>
            </p:spPr>
            <p:txBody>
              <a:bodyPr>
                <a:normAutofit/>
              </a:bodyPr>
              <a:lstStyle/>
              <a:p>
                <a:r>
                  <a:rPr lang="zh-CN" altLang="en-US" sz="2400" dirty="0"/>
                  <a:t>关于递推的回忆和讨论</a:t>
                </a:r>
                <a:endParaRPr lang="en-US" altLang="zh-CN" sz="2400" dirty="0"/>
              </a:p>
              <a:p>
                <a:r>
                  <a:rPr lang="zh-CN" altLang="en-US" sz="2400" dirty="0"/>
                  <a:t>最一般的递推就是懵懂无知的我们想要求斐波那契数列第</a:t>
                </a:r>
                <a:r>
                  <a:rPr lang="en-US" altLang="zh-CN" sz="2400" dirty="0"/>
                  <a:t>100</a:t>
                </a:r>
                <a:r>
                  <a:rPr lang="zh-CN" altLang="en-US" sz="2400" dirty="0"/>
                  <a:t>项的时候，每一个斐波那契数就是这个问题的一个状态，每求一个新数字只需要之前的两个状态。所以同一个时刻，最多只需要保存两个状态，空间复杂度就是常数；每计算一个新状态所需要的时间也是常数且状态是线性递增的，所以时间复杂度也是线性的。</a:t>
                </a:r>
              </a:p>
              <a:p>
                <a:r>
                  <a:rPr lang="zh-CN" altLang="en-US" sz="2400" dirty="0"/>
                  <a:t>上面这种状态计算很直接，只需要依照固定的模式从旧状态计算出新状态就行（</a:t>
                </a:r>
                <a:r>
                  <a:rPr lang="en-US" sz="2400" dirty="0"/>
                  <a:t> </a:t>
                </a:r>
                <a14:m>
                  <m:oMath xmlns:m="http://schemas.openxmlformats.org/officeDocument/2006/math">
                    <m:r>
                      <a:rPr lang="en-US" sz="2400">
                        <a:latin typeface="Cambria Math" charset="0"/>
                      </a:rPr>
                      <m:t>𝑎</m:t>
                    </m:r>
                    <m:d>
                      <m:dPr>
                        <m:begChr m:val="["/>
                        <m:endChr m:val="]"/>
                        <m:ctrlPr>
                          <a:rPr lang="en-US" sz="2400" i="1">
                            <a:latin typeface="Cambria Math" panose="02040503050406030204" pitchFamily="18" charset="0"/>
                          </a:rPr>
                        </m:ctrlPr>
                      </m:dPr>
                      <m:e>
                        <m:r>
                          <a:rPr lang="en-US" sz="2400">
                            <a:latin typeface="Cambria Math" charset="0"/>
                          </a:rPr>
                          <m:t>𝑖</m:t>
                        </m:r>
                      </m:e>
                    </m:d>
                    <m:r>
                      <a:rPr lang="en-US" sz="2400">
                        <a:latin typeface="Cambria Math" charset="0"/>
                      </a:rPr>
                      <m:t>=</m:t>
                    </m:r>
                    <m:r>
                      <a:rPr lang="en-US" sz="2400">
                        <a:latin typeface="Cambria Math" charset="0"/>
                      </a:rPr>
                      <m:t>𝑎</m:t>
                    </m:r>
                    <m:d>
                      <m:dPr>
                        <m:begChr m:val="["/>
                        <m:endChr m:val="]"/>
                        <m:ctrlPr>
                          <a:rPr lang="en-US" sz="2400" i="1">
                            <a:latin typeface="Cambria Math" panose="02040503050406030204" pitchFamily="18" charset="0"/>
                          </a:rPr>
                        </m:ctrlPr>
                      </m:dPr>
                      <m:e>
                        <m:r>
                          <a:rPr lang="en-US" sz="2400">
                            <a:latin typeface="Cambria Math" charset="0"/>
                          </a:rPr>
                          <m:t>𝑖</m:t>
                        </m:r>
                        <m:r>
                          <a:rPr lang="en-US" sz="2400">
                            <a:latin typeface="Cambria Math" charset="0"/>
                          </a:rPr>
                          <m:t>−1</m:t>
                        </m:r>
                      </m:e>
                    </m:d>
                    <m:r>
                      <a:rPr lang="en-US" sz="2400">
                        <a:latin typeface="Cambria Math" charset="0"/>
                      </a:rPr>
                      <m:t>+</m:t>
                    </m:r>
                    <m:r>
                      <a:rPr lang="en-US" sz="2400">
                        <a:latin typeface="Cambria Math" charset="0"/>
                      </a:rPr>
                      <m:t>𝑎</m:t>
                    </m:r>
                    <m:d>
                      <m:dPr>
                        <m:begChr m:val="["/>
                        <m:endChr m:val="]"/>
                        <m:ctrlPr>
                          <a:rPr lang="en-US" sz="2400" i="1">
                            <a:latin typeface="Cambria Math" panose="02040503050406030204" pitchFamily="18" charset="0"/>
                          </a:rPr>
                        </m:ctrlPr>
                      </m:dPr>
                      <m:e>
                        <m:r>
                          <a:rPr lang="en-US" sz="2400">
                            <a:latin typeface="Cambria Math" charset="0"/>
                          </a:rPr>
                          <m:t>𝑖</m:t>
                        </m:r>
                        <m:r>
                          <a:rPr lang="en-US" sz="2400">
                            <a:latin typeface="Cambria Math" charset="0"/>
                          </a:rPr>
                          <m:t>−2</m:t>
                        </m:r>
                      </m:e>
                    </m:d>
                  </m:oMath>
                </a14:m>
                <a:r>
                  <a:rPr lang="zh-CN" altLang="en-US" sz="2400" dirty="0"/>
                  <a:t>），不需要考虑是不是需要更多的状态，也不需要选择哪些旧状态来计算新状态。对于这样的解法，我们叫递推。</a:t>
                </a:r>
                <a:endParaRPr lang="en-US" altLang="zh-CN" sz="2400" dirty="0"/>
              </a:p>
              <a:p>
                <a:r>
                  <a:rPr lang="zh-CN" altLang="en-US" sz="2400" dirty="0"/>
                  <a:t>在这里我们没有区分阶段和状态的概念，所谓阶段是指随着问题的解决，在同一个时刻可能会得到的不同状态的集合；由于递推下每个阶段只有一个状态， 以至于让人忽视了阶段的概念</a:t>
                </a:r>
              </a:p>
              <a:p>
                <a:endParaRPr lang="en-US" altLang="zh-CN" sz="2400" dirty="0"/>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4"/>
                <a:ext cx="10515600" cy="5411567"/>
              </a:xfrm>
              <a:blipFill>
                <a:blip r:embed="rId3"/>
                <a:stretch>
                  <a:fillRect l="-724" t="-1405" r="-3378"/>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53440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931451-F8B0-4245-86E2-C486CFA06CE5}"/>
                  </a:ext>
                </a:extLst>
              </p:cNvPr>
              <p:cNvSpPr>
                <a:spLocks noGrp="1"/>
              </p:cNvSpPr>
              <p:nvPr>
                <p:ph idx="1"/>
              </p:nvPr>
            </p:nvSpPr>
            <p:spPr>
              <a:xfrm>
                <a:off x="838200" y="765544"/>
                <a:ext cx="10655595" cy="5411419"/>
              </a:xfrm>
            </p:spPr>
            <p:txBody>
              <a:bodyPr>
                <a:normAutofit/>
              </a:bodyPr>
              <a:lstStyle/>
              <a:p>
                <a:r>
                  <a:rPr lang="en-US" altLang="zh-CN" sz="2400" dirty="0"/>
                  <a:t>sol:</a:t>
                </a:r>
              </a:p>
              <a:p>
                <a:r>
                  <a:rPr lang="zh-CN" altLang="en-US" sz="2400" dirty="0"/>
                  <a:t>估计一下长度应该</a:t>
                </a:r>
                <a14:m>
                  <m:oMath xmlns:m="http://schemas.openxmlformats.org/officeDocument/2006/math">
                    <m:r>
                      <a:rPr lang="zh-CN" altLang="en-US" sz="2400">
                        <a:latin typeface="Cambria Math" panose="02040503050406030204" pitchFamily="18" charset="0"/>
                      </a:rPr>
                      <m:t>≤</m:t>
                    </m:r>
                    <m:r>
                      <a:rPr lang="en-US" sz="2400">
                        <a:latin typeface="Cambria Math" panose="02040503050406030204" pitchFamily="18" charset="0"/>
                      </a:rPr>
                      <m:t>2×</m:t>
                    </m:r>
                    <m:r>
                      <m:rPr>
                        <m:sty m:val="p"/>
                      </m:rPr>
                      <a:rPr lang="en-US" sz="2400">
                        <a:latin typeface="Cambria Math" panose="02040503050406030204" pitchFamily="18" charset="0"/>
                      </a:rPr>
                      <m:t>logn</m:t>
                    </m:r>
                  </m:oMath>
                </a14:m>
                <a:r>
                  <a:rPr lang="zh-CN" altLang="en-US" sz="2400" dirty="0"/>
                  <a:t>，这除了爆搜也没啥方法了</a:t>
                </a:r>
                <a:r>
                  <a:rPr lang="en-US" altLang="zh-CN" sz="2400" dirty="0"/>
                  <a:t>……</a:t>
                </a:r>
                <a:r>
                  <a:rPr lang="zh-CN" altLang="en-US" sz="2400" dirty="0"/>
                  <a:t>最短而且转移方法很多，直接上迭代加深</a:t>
                </a:r>
                <a:endParaRPr lang="en-US" altLang="zh-CN" sz="2400" dirty="0"/>
              </a:p>
              <a:p>
                <a:r>
                  <a:rPr lang="zh-CN" altLang="en-US" sz="2400" dirty="0"/>
                  <a:t>可行性剪枝：舍弃过小</a:t>
                </a:r>
                <a14:m>
                  <m:oMath xmlns:m="http://schemas.openxmlformats.org/officeDocument/2006/math">
                    <m:r>
                      <a:rPr lang="en-US" sz="2400">
                        <a:latin typeface="Cambria Math" panose="02040503050406030204" pitchFamily="18" charset="0"/>
                      </a:rPr>
                      <m:t>𝑎</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a:latin typeface="Cambria Math" panose="02040503050406030204" pitchFamily="18" charset="0"/>
                          </a:rPr>
                          <m:t>𝑟𝑒𝑠𝑡</m:t>
                        </m:r>
                      </m:sup>
                    </m:sSup>
                    <m:r>
                      <a:rPr lang="en-US" sz="2400">
                        <a:latin typeface="Cambria Math" panose="02040503050406030204" pitchFamily="18" charset="0"/>
                      </a:rPr>
                      <m:t>&lt;</m:t>
                    </m:r>
                    <m:r>
                      <a:rPr lang="en-US" sz="2400">
                        <a:latin typeface="Cambria Math" panose="02040503050406030204" pitchFamily="18" charset="0"/>
                      </a:rPr>
                      <m:t>𝑛</m:t>
                    </m:r>
                  </m:oMath>
                </a14:m>
                <a:r>
                  <a:rPr lang="zh-CN" altLang="en-US" sz="2400" dirty="0"/>
                  <a:t>或过大</a:t>
                </a:r>
                <a14:m>
                  <m:oMath xmlns:m="http://schemas.openxmlformats.org/officeDocument/2006/math">
                    <m:r>
                      <a:rPr lang="en-US" sz="2400">
                        <a:latin typeface="Cambria Math" panose="02040503050406030204" pitchFamily="18" charset="0"/>
                      </a:rPr>
                      <m:t>𝑎</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r>
                      <a:rPr lang="en-US" sz="2400">
                        <a:latin typeface="Cambria Math" panose="02040503050406030204" pitchFamily="18" charset="0"/>
                      </a:rPr>
                      <m:t>+</m:t>
                    </m:r>
                    <m:r>
                      <m:rPr>
                        <m:sty m:val="p"/>
                      </m:rPr>
                      <a:rPr lang="en-US" sz="2400">
                        <a:latin typeface="Cambria Math" panose="02040503050406030204" pitchFamily="18" charset="0"/>
                      </a:rPr>
                      <m:t>rest</m:t>
                    </m:r>
                    <m:r>
                      <a:rPr lang="en-US" sz="2400">
                        <a:latin typeface="Cambria Math" panose="02040503050406030204" pitchFamily="18" charset="0"/>
                      </a:rPr>
                      <m:t>&gt;</m:t>
                    </m:r>
                    <m:r>
                      <m:rPr>
                        <m:sty m:val="p"/>
                      </m:rPr>
                      <a:rPr lang="en-US" sz="2400">
                        <a:latin typeface="Cambria Math" panose="02040503050406030204" pitchFamily="18" charset="0"/>
                      </a:rPr>
                      <m:t>n</m:t>
                    </m:r>
                  </m:oMath>
                </a14:m>
                <a:r>
                  <a:rPr lang="en-US" sz="2400" dirty="0"/>
                  <a:t> </a:t>
                </a:r>
              </a:p>
              <a:p>
                <a:r>
                  <a:rPr lang="zh-CN" altLang="en-US" sz="2400" dirty="0"/>
                  <a:t>重复性剪枝：前</a:t>
                </a:r>
                <a14:m>
                  <m:oMath xmlns:m="http://schemas.openxmlformats.org/officeDocument/2006/math">
                    <m:r>
                      <a:rPr lang="en-US" sz="2400">
                        <a:latin typeface="Cambria Math" panose="02040503050406030204" pitchFamily="18" charset="0"/>
                      </a:rPr>
                      <m:t>𝑖</m:t>
                    </m:r>
                    <m:r>
                      <a:rPr lang="en-US" sz="2400">
                        <a:latin typeface="Cambria Math" panose="02040503050406030204" pitchFamily="18" charset="0"/>
                      </a:rPr>
                      <m:t>−1</m:t>
                    </m:r>
                  </m:oMath>
                </a14:m>
                <a:r>
                  <a:rPr lang="zh-CN" altLang="en-US" sz="2400" dirty="0"/>
                  <a:t>都一样，避免</a:t>
                </a:r>
                <a14:m>
                  <m:oMath xmlns:m="http://schemas.openxmlformats.org/officeDocument/2006/math">
                    <m:r>
                      <a:rPr lang="en-US" sz="2400">
                        <a:latin typeface="Cambria Math" panose="02040503050406030204" pitchFamily="18" charset="0"/>
                      </a:rPr>
                      <m:t>𝑎</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oMath>
                </a14:m>
                <a:r>
                  <a:rPr lang="zh-CN" altLang="en-US" sz="2400" dirty="0"/>
                  <a:t>也一样搜两遍</a:t>
                </a:r>
                <a:endParaRPr lang="en-US" altLang="zh-CN" sz="2400" dirty="0"/>
              </a:p>
              <a:p>
                <a:endParaRPr lang="en-US" altLang="zh-CN" sz="2400" dirty="0"/>
              </a:p>
              <a:p>
                <a:r>
                  <a:rPr lang="zh-CN" altLang="en-US" sz="2400" dirty="0"/>
                  <a:t>小结：</a:t>
                </a:r>
                <a:endParaRPr lang="en-US" altLang="zh-CN" sz="2400" dirty="0"/>
              </a:p>
              <a:p>
                <a:r>
                  <a:rPr lang="zh-CN" altLang="en-US" sz="2400" dirty="0"/>
                  <a:t>每个阶段只有一个状态 </a:t>
                </a:r>
                <a:r>
                  <a:rPr lang="en-US" altLang="zh-CN" sz="2400" dirty="0"/>
                  <a:t>-&gt;</a:t>
                </a:r>
                <a:r>
                  <a:rPr lang="zh-CN" altLang="en-US" sz="2400" b="1" i="1" u="sng" dirty="0"/>
                  <a:t>递推</a:t>
                </a:r>
                <a:r>
                  <a:rPr lang="zh-CN" altLang="en-US" sz="2400" dirty="0"/>
                  <a:t>；</a:t>
                </a:r>
                <a:endParaRPr lang="en-US" altLang="zh-CN" sz="2400" dirty="0"/>
              </a:p>
              <a:p>
                <a:r>
                  <a:rPr lang="zh-CN" altLang="en-US" sz="2400" dirty="0"/>
                  <a:t>每个阶段的最优状态都是由上一个阶段的最优状态得到的 </a:t>
                </a:r>
                <a:r>
                  <a:rPr lang="en-US" altLang="zh-CN" sz="2400" dirty="0"/>
                  <a:t>-&gt;</a:t>
                </a:r>
                <a:r>
                  <a:rPr lang="zh-CN" altLang="en-US" sz="2400" b="1" i="1" u="sng" dirty="0"/>
                  <a:t>贪心</a:t>
                </a:r>
                <a:r>
                  <a:rPr lang="zh-CN" altLang="en-US" sz="2400" dirty="0"/>
                  <a:t>；</a:t>
                </a:r>
                <a:endParaRPr lang="en-US" altLang="zh-CN" sz="2400" dirty="0"/>
              </a:p>
              <a:p>
                <a:r>
                  <a:rPr lang="zh-CN" altLang="en-US" sz="2400" dirty="0"/>
                  <a:t>每个阶段的最优状态是由之前所有阶段的状态的组合得到的 </a:t>
                </a:r>
                <a:r>
                  <a:rPr lang="en-US" altLang="zh-CN" sz="2400" dirty="0"/>
                  <a:t>-&gt;</a:t>
                </a:r>
                <a:r>
                  <a:rPr lang="zh-CN" altLang="en-US" sz="2400" b="1" i="1" u="sng" dirty="0"/>
                  <a:t>搜索</a:t>
                </a:r>
                <a:r>
                  <a:rPr lang="zh-CN" altLang="en-US" sz="2400" dirty="0"/>
                  <a:t>；</a:t>
                </a:r>
                <a:endParaRPr lang="en-US" altLang="zh-CN" sz="2400" dirty="0"/>
              </a:p>
              <a:p>
                <a:r>
                  <a:rPr lang="zh-CN" altLang="en-US" sz="2400" dirty="0"/>
                  <a:t>每个阶段的最优状态可以从之前某个阶段的某个或某些状态直接得到</a:t>
                </a:r>
                <a:r>
                  <a:rPr lang="en-US" altLang="zh-CN" sz="2400" dirty="0"/>
                  <a:t>(</a:t>
                </a:r>
                <a:r>
                  <a:rPr lang="zh-CN" altLang="en-US" sz="2400" dirty="0"/>
                  <a:t>最优子结构</a:t>
                </a:r>
                <a:r>
                  <a:rPr lang="en-US" altLang="zh-CN" sz="2400" dirty="0"/>
                  <a:t>)</a:t>
                </a:r>
                <a:r>
                  <a:rPr lang="zh-CN" altLang="en-US" sz="2400" dirty="0"/>
                  <a:t>而不管之前这个状态是如何得到的</a:t>
                </a:r>
                <a:r>
                  <a:rPr lang="en-US" altLang="zh-CN" sz="2400" dirty="0"/>
                  <a:t>(</a:t>
                </a:r>
                <a:r>
                  <a:rPr lang="zh-CN" altLang="en-US" sz="2400" dirty="0"/>
                  <a:t>无后效性</a:t>
                </a:r>
                <a:r>
                  <a:rPr lang="en-US" altLang="zh-CN" sz="2400" dirty="0"/>
                  <a:t>)</a:t>
                </a:r>
                <a:r>
                  <a:rPr lang="zh-CN" altLang="en-US" sz="2400" dirty="0"/>
                  <a:t> </a:t>
                </a:r>
                <a:r>
                  <a:rPr lang="en-US" altLang="zh-CN" sz="2400" dirty="0"/>
                  <a:t>-&gt;</a:t>
                </a:r>
                <a:r>
                  <a:rPr lang="zh-CN" altLang="en-US" sz="2400" b="1" i="1" u="sng" dirty="0"/>
                  <a:t>动态规划</a:t>
                </a:r>
                <a:r>
                  <a:rPr lang="zh-CN" altLang="en-US" sz="2400" dirty="0"/>
                  <a:t>。</a:t>
                </a:r>
              </a:p>
              <a:p>
                <a:endParaRPr lang="en-US" altLang="zh-CN" sz="2400" dirty="0"/>
              </a:p>
            </p:txBody>
          </p:sp>
        </mc:Choice>
        <mc:Fallback xmlns="">
          <p:sp>
            <p:nvSpPr>
              <p:cNvPr id="3" name="Content Placeholder 2">
                <a:extLst>
                  <a:ext uri="{FF2B5EF4-FFF2-40B4-BE49-F238E27FC236}">
                    <a16:creationId xmlns:a16="http://schemas.microsoft.com/office/drawing/2014/main" id="{0C931451-F8B0-4245-86E2-C486CFA06CE5}"/>
                  </a:ext>
                </a:extLst>
              </p:cNvPr>
              <p:cNvSpPr>
                <a:spLocks noGrp="1" noRot="1" noChangeAspect="1" noMove="1" noResize="1" noEditPoints="1" noAdjustHandles="1" noChangeArrowheads="1" noChangeShapeType="1" noTextEdit="1"/>
              </p:cNvSpPr>
              <p:nvPr>
                <p:ph idx="1"/>
              </p:nvPr>
            </p:nvSpPr>
            <p:spPr>
              <a:xfrm>
                <a:off x="838200" y="765544"/>
                <a:ext cx="10655595" cy="5411419"/>
              </a:xfrm>
              <a:blipFill>
                <a:blip r:embed="rId3"/>
                <a:stretch>
                  <a:fillRect l="-714" t="-1408" r="-59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E4E12EF-0186-8E4C-86FC-8AE5241D285B}"/>
              </a:ext>
            </a:extLst>
          </p:cNvPr>
          <p:cNvCxnSpPr>
            <a:cxnSpLocks/>
          </p:cNvCxnSpPr>
          <p:nvPr/>
        </p:nvCxnSpPr>
        <p:spPr>
          <a:xfrm>
            <a:off x="731135" y="3159888"/>
            <a:ext cx="109362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EF9D81-CCA8-7C4B-922E-E69A4A82E6AA}"/>
              </a:ext>
            </a:extLst>
          </p:cNvPr>
          <p:cNvSpPr txBox="1"/>
          <p:nvPr/>
        </p:nvSpPr>
        <p:spPr>
          <a:xfrm>
            <a:off x="5361007" y="2975222"/>
            <a:ext cx="1469985" cy="369332"/>
          </a:xfrm>
          <a:prstGeom prst="rect">
            <a:avLst/>
          </a:prstGeom>
          <a:noFill/>
        </p:spPr>
        <p:txBody>
          <a:bodyPr wrap="square" rtlCol="0">
            <a:spAutoFit/>
          </a:bodyPr>
          <a:lstStyle/>
          <a:p>
            <a:r>
              <a:rPr lang="en-US" dirty="0" err="1"/>
              <a:t>我是分割线</a:t>
            </a:r>
            <a:endParaRPr lang="en-US" dirty="0"/>
          </a:p>
        </p:txBody>
      </p:sp>
      <p:sp>
        <p:nvSpPr>
          <p:cNvPr id="5"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4206940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5"/>
            <a:ext cx="10515600" cy="1626780"/>
          </a:xfrm>
        </p:spPr>
        <p:txBody>
          <a:bodyPr>
            <a:normAutofit/>
          </a:bodyPr>
          <a:lstStyle/>
          <a:p>
            <a:r>
              <a:rPr lang="zh-CN" altLang="en-US" sz="2400" dirty="0"/>
              <a:t>关于分治的回忆和讨论</a:t>
            </a:r>
          </a:p>
        </p:txBody>
      </p:sp>
      <p:pic>
        <p:nvPicPr>
          <p:cNvPr id="6" name="Picture 5">
            <a:extLst>
              <a:ext uri="{FF2B5EF4-FFF2-40B4-BE49-F238E27FC236}">
                <a16:creationId xmlns:a16="http://schemas.microsoft.com/office/drawing/2014/main" id="{533030BA-122D-4544-A92F-E4E600451EED}"/>
              </a:ext>
            </a:extLst>
          </p:cNvPr>
          <p:cNvPicPr>
            <a:picLocks noChangeAspect="1"/>
          </p:cNvPicPr>
          <p:nvPr/>
        </p:nvPicPr>
        <p:blipFill>
          <a:blip r:embed="rId3"/>
          <a:stretch>
            <a:fillRect/>
          </a:stretch>
        </p:blipFill>
        <p:spPr>
          <a:xfrm>
            <a:off x="6305108" y="1339556"/>
            <a:ext cx="3019646" cy="277772"/>
          </a:xfrm>
          <a:prstGeom prst="rect">
            <a:avLst/>
          </a:prstGeom>
        </p:spPr>
      </p:pic>
      <p:pic>
        <p:nvPicPr>
          <p:cNvPr id="7" name="Picture 6">
            <a:extLst>
              <a:ext uri="{FF2B5EF4-FFF2-40B4-BE49-F238E27FC236}">
                <a16:creationId xmlns:a16="http://schemas.microsoft.com/office/drawing/2014/main" id="{0CD695FC-0CC3-C645-94BA-8A730DFBBBAC}"/>
              </a:ext>
            </a:extLst>
          </p:cNvPr>
          <p:cNvPicPr>
            <a:picLocks noChangeAspect="1"/>
          </p:cNvPicPr>
          <p:nvPr/>
        </p:nvPicPr>
        <p:blipFill rotWithShape="1">
          <a:blip r:embed="rId3"/>
          <a:srcRect t="1" r="12610" b="16030"/>
          <a:stretch/>
        </p:blipFill>
        <p:spPr>
          <a:xfrm>
            <a:off x="6305107" y="2016444"/>
            <a:ext cx="2638868" cy="233244"/>
          </a:xfrm>
          <a:prstGeom prst="rect">
            <a:avLst/>
          </a:prstGeom>
        </p:spPr>
      </p:pic>
      <p:pic>
        <p:nvPicPr>
          <p:cNvPr id="9" name="Picture 8">
            <a:extLst>
              <a:ext uri="{FF2B5EF4-FFF2-40B4-BE49-F238E27FC236}">
                <a16:creationId xmlns:a16="http://schemas.microsoft.com/office/drawing/2014/main" id="{4327FC23-954F-9C4A-806C-DC382378952E}"/>
              </a:ext>
            </a:extLst>
          </p:cNvPr>
          <p:cNvPicPr>
            <a:picLocks noChangeAspect="1"/>
          </p:cNvPicPr>
          <p:nvPr/>
        </p:nvPicPr>
        <p:blipFill rotWithShape="1">
          <a:blip r:embed="rId3"/>
          <a:srcRect r="24912" b="16402"/>
          <a:stretch/>
        </p:blipFill>
        <p:spPr>
          <a:xfrm>
            <a:off x="6305107" y="2692668"/>
            <a:ext cx="2267393" cy="232212"/>
          </a:xfrm>
          <a:prstGeom prst="rect">
            <a:avLst/>
          </a:prstGeom>
        </p:spPr>
      </p:pic>
      <p:pic>
        <p:nvPicPr>
          <p:cNvPr id="10" name="Picture 9">
            <a:extLst>
              <a:ext uri="{FF2B5EF4-FFF2-40B4-BE49-F238E27FC236}">
                <a16:creationId xmlns:a16="http://schemas.microsoft.com/office/drawing/2014/main" id="{4FA524B9-5182-DF4C-A5E7-560287046990}"/>
              </a:ext>
            </a:extLst>
          </p:cNvPr>
          <p:cNvPicPr>
            <a:picLocks noChangeAspect="1"/>
          </p:cNvPicPr>
          <p:nvPr/>
        </p:nvPicPr>
        <p:blipFill rotWithShape="1">
          <a:blip r:embed="rId3"/>
          <a:srcRect r="38160" b="1849"/>
          <a:stretch/>
        </p:blipFill>
        <p:spPr>
          <a:xfrm>
            <a:off x="6305107" y="3338345"/>
            <a:ext cx="1867343" cy="272636"/>
          </a:xfrm>
          <a:prstGeom prst="rect">
            <a:avLst/>
          </a:prstGeom>
        </p:spPr>
      </p:pic>
      <p:pic>
        <p:nvPicPr>
          <p:cNvPr id="11" name="Picture 10">
            <a:extLst>
              <a:ext uri="{FF2B5EF4-FFF2-40B4-BE49-F238E27FC236}">
                <a16:creationId xmlns:a16="http://schemas.microsoft.com/office/drawing/2014/main" id="{A147D7C6-4756-6E48-8CA1-541C27BB1ED1}"/>
              </a:ext>
            </a:extLst>
          </p:cNvPr>
          <p:cNvPicPr>
            <a:picLocks noChangeAspect="1"/>
          </p:cNvPicPr>
          <p:nvPr/>
        </p:nvPicPr>
        <p:blipFill rotWithShape="1">
          <a:blip r:embed="rId3"/>
          <a:srcRect r="49043" b="1849"/>
          <a:stretch/>
        </p:blipFill>
        <p:spPr>
          <a:xfrm>
            <a:off x="6305107" y="3976446"/>
            <a:ext cx="1538731" cy="272636"/>
          </a:xfrm>
          <a:prstGeom prst="rect">
            <a:avLst/>
          </a:prstGeom>
        </p:spPr>
      </p:pic>
      <p:pic>
        <p:nvPicPr>
          <p:cNvPr id="12" name="Picture 11">
            <a:extLst>
              <a:ext uri="{FF2B5EF4-FFF2-40B4-BE49-F238E27FC236}">
                <a16:creationId xmlns:a16="http://schemas.microsoft.com/office/drawing/2014/main" id="{60BE6BF4-2061-7645-A3A4-49B86616E72F}"/>
              </a:ext>
            </a:extLst>
          </p:cNvPr>
          <p:cNvPicPr>
            <a:picLocks noChangeAspect="1"/>
          </p:cNvPicPr>
          <p:nvPr/>
        </p:nvPicPr>
        <p:blipFill rotWithShape="1">
          <a:blip r:embed="rId3"/>
          <a:srcRect r="63711" b="1849"/>
          <a:stretch/>
        </p:blipFill>
        <p:spPr>
          <a:xfrm>
            <a:off x="6305107" y="4598123"/>
            <a:ext cx="1095818" cy="272636"/>
          </a:xfrm>
          <a:prstGeom prst="rect">
            <a:avLst/>
          </a:prstGeom>
        </p:spPr>
      </p:pic>
      <p:pic>
        <p:nvPicPr>
          <p:cNvPr id="13" name="Picture 12">
            <a:extLst>
              <a:ext uri="{FF2B5EF4-FFF2-40B4-BE49-F238E27FC236}">
                <a16:creationId xmlns:a16="http://schemas.microsoft.com/office/drawing/2014/main" id="{DF165234-7B79-AD47-9DBD-6DAA29664D19}"/>
              </a:ext>
            </a:extLst>
          </p:cNvPr>
          <p:cNvPicPr>
            <a:picLocks noChangeAspect="1"/>
          </p:cNvPicPr>
          <p:nvPr/>
        </p:nvPicPr>
        <p:blipFill rotWithShape="1">
          <a:blip r:embed="rId3"/>
          <a:srcRect t="1" r="75066" b="-7143"/>
          <a:stretch/>
        </p:blipFill>
        <p:spPr>
          <a:xfrm>
            <a:off x="6305107" y="5220832"/>
            <a:ext cx="752918" cy="297612"/>
          </a:xfrm>
          <a:prstGeom prst="rect">
            <a:avLst/>
          </a:prstGeom>
        </p:spPr>
      </p:pic>
      <p:pic>
        <p:nvPicPr>
          <p:cNvPr id="14" name="Picture 13">
            <a:extLst>
              <a:ext uri="{FF2B5EF4-FFF2-40B4-BE49-F238E27FC236}">
                <a16:creationId xmlns:a16="http://schemas.microsoft.com/office/drawing/2014/main" id="{F3FE5E19-DEB6-9B4D-AFF4-687B65226757}"/>
              </a:ext>
            </a:extLst>
          </p:cNvPr>
          <p:cNvPicPr>
            <a:picLocks noChangeAspect="1"/>
          </p:cNvPicPr>
          <p:nvPr/>
        </p:nvPicPr>
        <p:blipFill rotWithShape="1">
          <a:blip r:embed="rId3"/>
          <a:srcRect t="1" r="88314" b="-7143"/>
          <a:stretch/>
        </p:blipFill>
        <p:spPr>
          <a:xfrm>
            <a:off x="6305107" y="5868517"/>
            <a:ext cx="352868" cy="297612"/>
          </a:xfrm>
          <a:prstGeom prst="rect">
            <a:avLst/>
          </a:prstGeom>
        </p:spPr>
      </p:pic>
      <p:pic>
        <p:nvPicPr>
          <p:cNvPr id="17" name="Picture 16">
            <a:extLst>
              <a:ext uri="{FF2B5EF4-FFF2-40B4-BE49-F238E27FC236}">
                <a16:creationId xmlns:a16="http://schemas.microsoft.com/office/drawing/2014/main" id="{30231CF2-E437-A644-A4DC-EE91B7C796E2}"/>
              </a:ext>
            </a:extLst>
          </p:cNvPr>
          <p:cNvPicPr>
            <a:picLocks noChangeAspect="1"/>
          </p:cNvPicPr>
          <p:nvPr/>
        </p:nvPicPr>
        <p:blipFill>
          <a:blip r:embed="rId4"/>
          <a:stretch>
            <a:fillRect/>
          </a:stretch>
        </p:blipFill>
        <p:spPr>
          <a:xfrm>
            <a:off x="8100163" y="2367345"/>
            <a:ext cx="444500" cy="285750"/>
          </a:xfrm>
          <a:prstGeom prst="rect">
            <a:avLst/>
          </a:prstGeom>
        </p:spPr>
      </p:pic>
      <p:pic>
        <p:nvPicPr>
          <p:cNvPr id="18" name="Picture 17">
            <a:extLst>
              <a:ext uri="{FF2B5EF4-FFF2-40B4-BE49-F238E27FC236}">
                <a16:creationId xmlns:a16="http://schemas.microsoft.com/office/drawing/2014/main" id="{F0895348-9D53-294E-B968-F2A3000807BD}"/>
              </a:ext>
            </a:extLst>
          </p:cNvPr>
          <p:cNvPicPr>
            <a:picLocks noChangeAspect="1"/>
          </p:cNvPicPr>
          <p:nvPr/>
        </p:nvPicPr>
        <p:blipFill>
          <a:blip r:embed="rId4"/>
          <a:stretch>
            <a:fillRect/>
          </a:stretch>
        </p:blipFill>
        <p:spPr>
          <a:xfrm>
            <a:off x="7727950" y="2995764"/>
            <a:ext cx="444500" cy="285750"/>
          </a:xfrm>
          <a:prstGeom prst="rect">
            <a:avLst/>
          </a:prstGeom>
        </p:spPr>
      </p:pic>
      <p:pic>
        <p:nvPicPr>
          <p:cNvPr id="19" name="Picture 18">
            <a:extLst>
              <a:ext uri="{FF2B5EF4-FFF2-40B4-BE49-F238E27FC236}">
                <a16:creationId xmlns:a16="http://schemas.microsoft.com/office/drawing/2014/main" id="{2B9FC84E-1D63-7645-AC1E-921B4B9CA536}"/>
              </a:ext>
            </a:extLst>
          </p:cNvPr>
          <p:cNvPicPr>
            <a:picLocks noChangeAspect="1"/>
          </p:cNvPicPr>
          <p:nvPr/>
        </p:nvPicPr>
        <p:blipFill>
          <a:blip r:embed="rId4"/>
          <a:stretch>
            <a:fillRect/>
          </a:stretch>
        </p:blipFill>
        <p:spPr>
          <a:xfrm>
            <a:off x="7317341" y="3622631"/>
            <a:ext cx="444500" cy="285750"/>
          </a:xfrm>
          <a:prstGeom prst="rect">
            <a:avLst/>
          </a:prstGeom>
        </p:spPr>
      </p:pic>
      <p:pic>
        <p:nvPicPr>
          <p:cNvPr id="20" name="Picture 19">
            <a:extLst>
              <a:ext uri="{FF2B5EF4-FFF2-40B4-BE49-F238E27FC236}">
                <a16:creationId xmlns:a16="http://schemas.microsoft.com/office/drawing/2014/main" id="{CF8EE15B-05C1-CA46-922D-D551485F2D26}"/>
              </a:ext>
            </a:extLst>
          </p:cNvPr>
          <p:cNvPicPr>
            <a:picLocks noChangeAspect="1"/>
          </p:cNvPicPr>
          <p:nvPr/>
        </p:nvPicPr>
        <p:blipFill>
          <a:blip r:embed="rId4"/>
          <a:stretch>
            <a:fillRect/>
          </a:stretch>
        </p:blipFill>
        <p:spPr>
          <a:xfrm>
            <a:off x="6956425" y="4280212"/>
            <a:ext cx="444500" cy="285750"/>
          </a:xfrm>
          <a:prstGeom prst="rect">
            <a:avLst/>
          </a:prstGeom>
        </p:spPr>
      </p:pic>
      <p:pic>
        <p:nvPicPr>
          <p:cNvPr id="21" name="Picture 20">
            <a:extLst>
              <a:ext uri="{FF2B5EF4-FFF2-40B4-BE49-F238E27FC236}">
                <a16:creationId xmlns:a16="http://schemas.microsoft.com/office/drawing/2014/main" id="{FA193E48-53A9-CF4D-85E7-10D09B4B96C0}"/>
              </a:ext>
            </a:extLst>
          </p:cNvPr>
          <p:cNvPicPr>
            <a:picLocks noChangeAspect="1"/>
          </p:cNvPicPr>
          <p:nvPr/>
        </p:nvPicPr>
        <p:blipFill>
          <a:blip r:embed="rId4"/>
          <a:stretch>
            <a:fillRect/>
          </a:stretch>
        </p:blipFill>
        <p:spPr>
          <a:xfrm>
            <a:off x="6638703" y="4934050"/>
            <a:ext cx="444500" cy="285750"/>
          </a:xfrm>
          <a:prstGeom prst="rect">
            <a:avLst/>
          </a:prstGeom>
        </p:spPr>
      </p:pic>
      <p:pic>
        <p:nvPicPr>
          <p:cNvPr id="22" name="Picture 21">
            <a:extLst>
              <a:ext uri="{FF2B5EF4-FFF2-40B4-BE49-F238E27FC236}">
                <a16:creationId xmlns:a16="http://schemas.microsoft.com/office/drawing/2014/main" id="{8D457D46-7463-1C41-8F98-255E30F8DD43}"/>
              </a:ext>
            </a:extLst>
          </p:cNvPr>
          <p:cNvPicPr>
            <a:picLocks noChangeAspect="1"/>
          </p:cNvPicPr>
          <p:nvPr/>
        </p:nvPicPr>
        <p:blipFill>
          <a:blip r:embed="rId4"/>
          <a:stretch>
            <a:fillRect/>
          </a:stretch>
        </p:blipFill>
        <p:spPr>
          <a:xfrm>
            <a:off x="6338998" y="5518444"/>
            <a:ext cx="444500" cy="285750"/>
          </a:xfrm>
          <a:prstGeom prst="rect">
            <a:avLst/>
          </a:prstGeom>
        </p:spPr>
      </p:pic>
      <p:pic>
        <p:nvPicPr>
          <p:cNvPr id="4" name="Picture 3">
            <a:extLst>
              <a:ext uri="{FF2B5EF4-FFF2-40B4-BE49-F238E27FC236}">
                <a16:creationId xmlns:a16="http://schemas.microsoft.com/office/drawing/2014/main" id="{6DE4A0EF-99B3-224D-9E2A-F7D524E71379}"/>
              </a:ext>
            </a:extLst>
          </p:cNvPr>
          <p:cNvPicPr>
            <a:picLocks noChangeAspect="1"/>
          </p:cNvPicPr>
          <p:nvPr/>
        </p:nvPicPr>
        <p:blipFill rotWithShape="1">
          <a:blip r:embed="rId5"/>
          <a:srcRect t="17613" b="19745"/>
          <a:stretch/>
        </p:blipFill>
        <p:spPr>
          <a:xfrm>
            <a:off x="0" y="1076877"/>
            <a:ext cx="6260860" cy="2204637"/>
          </a:xfrm>
          <a:prstGeom prst="rect">
            <a:avLst/>
          </a:prstGeom>
        </p:spPr>
      </p:pic>
      <p:pic>
        <p:nvPicPr>
          <p:cNvPr id="16" name="Picture 15">
            <a:extLst>
              <a:ext uri="{FF2B5EF4-FFF2-40B4-BE49-F238E27FC236}">
                <a16:creationId xmlns:a16="http://schemas.microsoft.com/office/drawing/2014/main" id="{FB43D2B9-79F9-F84C-8792-171B8B5F9CE0}"/>
              </a:ext>
            </a:extLst>
          </p:cNvPr>
          <p:cNvPicPr>
            <a:picLocks noChangeAspect="1"/>
          </p:cNvPicPr>
          <p:nvPr/>
        </p:nvPicPr>
        <p:blipFill>
          <a:blip r:embed="rId4"/>
          <a:stretch>
            <a:fillRect/>
          </a:stretch>
        </p:blipFill>
        <p:spPr>
          <a:xfrm>
            <a:off x="8544663" y="1683344"/>
            <a:ext cx="444500" cy="285750"/>
          </a:xfrm>
          <a:prstGeom prst="rect">
            <a:avLst/>
          </a:prstGeom>
        </p:spPr>
      </p:pic>
      <p:pic>
        <p:nvPicPr>
          <p:cNvPr id="24" name="Picture 23">
            <a:extLst>
              <a:ext uri="{FF2B5EF4-FFF2-40B4-BE49-F238E27FC236}">
                <a16:creationId xmlns:a16="http://schemas.microsoft.com/office/drawing/2014/main" id="{100D8FC5-2AFF-4841-A954-2319756FAF3A}"/>
              </a:ext>
            </a:extLst>
          </p:cNvPr>
          <p:cNvPicPr>
            <a:picLocks noChangeAspect="1"/>
          </p:cNvPicPr>
          <p:nvPr/>
        </p:nvPicPr>
        <p:blipFill>
          <a:blip r:embed="rId6"/>
          <a:stretch>
            <a:fillRect/>
          </a:stretch>
        </p:blipFill>
        <p:spPr>
          <a:xfrm>
            <a:off x="8880254" y="1673571"/>
            <a:ext cx="444500" cy="301356"/>
          </a:xfrm>
          <a:prstGeom prst="rect">
            <a:avLst/>
          </a:prstGeom>
        </p:spPr>
      </p:pic>
      <p:pic>
        <p:nvPicPr>
          <p:cNvPr id="27" name="Picture 26">
            <a:extLst>
              <a:ext uri="{FF2B5EF4-FFF2-40B4-BE49-F238E27FC236}">
                <a16:creationId xmlns:a16="http://schemas.microsoft.com/office/drawing/2014/main" id="{5DD27A00-10AB-B441-95A6-4B33C969236B}"/>
              </a:ext>
            </a:extLst>
          </p:cNvPr>
          <p:cNvPicPr>
            <a:picLocks noChangeAspect="1"/>
          </p:cNvPicPr>
          <p:nvPr/>
        </p:nvPicPr>
        <p:blipFill>
          <a:blip r:embed="rId6"/>
          <a:stretch>
            <a:fillRect/>
          </a:stretch>
        </p:blipFill>
        <p:spPr>
          <a:xfrm>
            <a:off x="8457020" y="2401679"/>
            <a:ext cx="444500" cy="301356"/>
          </a:xfrm>
          <a:prstGeom prst="rect">
            <a:avLst/>
          </a:prstGeom>
        </p:spPr>
      </p:pic>
      <p:pic>
        <p:nvPicPr>
          <p:cNvPr id="28" name="Picture 27">
            <a:extLst>
              <a:ext uri="{FF2B5EF4-FFF2-40B4-BE49-F238E27FC236}">
                <a16:creationId xmlns:a16="http://schemas.microsoft.com/office/drawing/2014/main" id="{33A28745-AD15-1943-80CF-8652614BC30D}"/>
              </a:ext>
            </a:extLst>
          </p:cNvPr>
          <p:cNvPicPr>
            <a:picLocks noChangeAspect="1"/>
          </p:cNvPicPr>
          <p:nvPr/>
        </p:nvPicPr>
        <p:blipFill>
          <a:blip r:embed="rId6"/>
          <a:stretch>
            <a:fillRect/>
          </a:stretch>
        </p:blipFill>
        <p:spPr>
          <a:xfrm>
            <a:off x="8097163" y="2987555"/>
            <a:ext cx="444500" cy="301356"/>
          </a:xfrm>
          <a:prstGeom prst="rect">
            <a:avLst/>
          </a:prstGeom>
        </p:spPr>
      </p:pic>
      <p:pic>
        <p:nvPicPr>
          <p:cNvPr id="29" name="Picture 28">
            <a:extLst>
              <a:ext uri="{FF2B5EF4-FFF2-40B4-BE49-F238E27FC236}">
                <a16:creationId xmlns:a16="http://schemas.microsoft.com/office/drawing/2014/main" id="{45058AF3-E099-1C4A-BD7B-279E94D7BA8C}"/>
              </a:ext>
            </a:extLst>
          </p:cNvPr>
          <p:cNvPicPr>
            <a:picLocks noChangeAspect="1"/>
          </p:cNvPicPr>
          <p:nvPr/>
        </p:nvPicPr>
        <p:blipFill>
          <a:blip r:embed="rId6"/>
          <a:stretch>
            <a:fillRect/>
          </a:stretch>
        </p:blipFill>
        <p:spPr>
          <a:xfrm>
            <a:off x="7652663" y="3622631"/>
            <a:ext cx="444500" cy="301356"/>
          </a:xfrm>
          <a:prstGeom prst="rect">
            <a:avLst/>
          </a:prstGeom>
        </p:spPr>
      </p:pic>
      <p:pic>
        <p:nvPicPr>
          <p:cNvPr id="30" name="Picture 29">
            <a:extLst>
              <a:ext uri="{FF2B5EF4-FFF2-40B4-BE49-F238E27FC236}">
                <a16:creationId xmlns:a16="http://schemas.microsoft.com/office/drawing/2014/main" id="{D827A099-90A1-8A41-BEB8-A4131949C6D5}"/>
              </a:ext>
            </a:extLst>
          </p:cNvPr>
          <p:cNvPicPr>
            <a:picLocks noChangeAspect="1"/>
          </p:cNvPicPr>
          <p:nvPr/>
        </p:nvPicPr>
        <p:blipFill>
          <a:blip r:embed="rId6"/>
          <a:stretch>
            <a:fillRect/>
          </a:stretch>
        </p:blipFill>
        <p:spPr>
          <a:xfrm>
            <a:off x="7304716" y="4272409"/>
            <a:ext cx="444500" cy="301356"/>
          </a:xfrm>
          <a:prstGeom prst="rect">
            <a:avLst/>
          </a:prstGeom>
        </p:spPr>
      </p:pic>
      <p:pic>
        <p:nvPicPr>
          <p:cNvPr id="31" name="Picture 30">
            <a:extLst>
              <a:ext uri="{FF2B5EF4-FFF2-40B4-BE49-F238E27FC236}">
                <a16:creationId xmlns:a16="http://schemas.microsoft.com/office/drawing/2014/main" id="{1ABCDF91-A314-3943-95DA-8B22800DE12F}"/>
              </a:ext>
            </a:extLst>
          </p:cNvPr>
          <p:cNvPicPr>
            <a:picLocks noChangeAspect="1"/>
          </p:cNvPicPr>
          <p:nvPr/>
        </p:nvPicPr>
        <p:blipFill>
          <a:blip r:embed="rId6"/>
          <a:stretch>
            <a:fillRect/>
          </a:stretch>
        </p:blipFill>
        <p:spPr>
          <a:xfrm>
            <a:off x="7002278" y="4872889"/>
            <a:ext cx="444500" cy="301356"/>
          </a:xfrm>
          <a:prstGeom prst="rect">
            <a:avLst/>
          </a:prstGeom>
        </p:spPr>
      </p:pic>
      <p:pic>
        <p:nvPicPr>
          <p:cNvPr id="32" name="Picture 31">
            <a:extLst>
              <a:ext uri="{FF2B5EF4-FFF2-40B4-BE49-F238E27FC236}">
                <a16:creationId xmlns:a16="http://schemas.microsoft.com/office/drawing/2014/main" id="{21E7FAF2-025F-7744-B8E2-63D47C9E42F8}"/>
              </a:ext>
            </a:extLst>
          </p:cNvPr>
          <p:cNvPicPr>
            <a:picLocks noChangeAspect="1"/>
          </p:cNvPicPr>
          <p:nvPr/>
        </p:nvPicPr>
        <p:blipFill>
          <a:blip r:embed="rId6"/>
          <a:stretch>
            <a:fillRect/>
          </a:stretch>
        </p:blipFill>
        <p:spPr>
          <a:xfrm>
            <a:off x="6666615" y="5502838"/>
            <a:ext cx="444500" cy="301356"/>
          </a:xfrm>
          <a:prstGeom prst="rect">
            <a:avLst/>
          </a:prstGeom>
        </p:spPr>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2483620-E822-F642-8DB7-91AC41EC6E48}"/>
                  </a:ext>
                </a:extLst>
              </p:cNvPr>
              <p:cNvSpPr/>
              <p:nvPr/>
            </p:nvSpPr>
            <p:spPr>
              <a:xfrm>
                <a:off x="1148064" y="3146551"/>
                <a:ext cx="3876446" cy="564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𝑛</m:t>
                          </m:r>
                        </m:e>
                      </m:d>
                      <m:r>
                        <a:rPr lang="en-US" i="0">
                          <a:latin typeface="Cambria Math" panose="02040503050406030204" pitchFamily="18" charset="0"/>
                        </a:rPr>
                        <m:t>=2×</m:t>
                      </m:r>
                      <m:r>
                        <a:rPr lang="en-US" i="1">
                          <a:latin typeface="Cambria Math" panose="02040503050406030204" pitchFamily="18" charset="0"/>
                        </a:rPr>
                        <m:t>𝑇</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num>
                            <m:den>
                              <m:r>
                                <a:rPr lang="en-US" i="0">
                                  <a:latin typeface="Cambria Math" panose="02040503050406030204" pitchFamily="18" charset="0"/>
                                </a:rPr>
                                <m:t>2</m:t>
                              </m:r>
                            </m:den>
                          </m:f>
                        </m:e>
                      </m:d>
                      <m:r>
                        <a:rPr lang="en-US" i="0">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0">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𝑛𝑙𝑜𝑔𝑛</m:t>
                          </m:r>
                        </m:e>
                      </m:d>
                    </m:oMath>
                  </m:oMathPara>
                </a14:m>
                <a:endParaRPr lang="en-US" dirty="0"/>
              </a:p>
            </p:txBody>
          </p:sp>
        </mc:Choice>
        <mc:Fallback xmlns="">
          <p:sp>
            <p:nvSpPr>
              <p:cNvPr id="34" name="Rectangle 33">
                <a:extLst>
                  <a:ext uri="{FF2B5EF4-FFF2-40B4-BE49-F238E27FC236}">
                    <a16:creationId xmlns:a16="http://schemas.microsoft.com/office/drawing/2014/main" id="{92483620-E822-F642-8DB7-91AC41EC6E48}"/>
                  </a:ext>
                </a:extLst>
              </p:cNvPr>
              <p:cNvSpPr>
                <a:spLocks noRot="1" noChangeAspect="1" noMove="1" noResize="1" noEditPoints="1" noAdjustHandles="1" noChangeArrowheads="1" noChangeShapeType="1" noTextEdit="1"/>
              </p:cNvSpPr>
              <p:nvPr/>
            </p:nvSpPr>
            <p:spPr>
              <a:xfrm>
                <a:off x="1148064" y="3146551"/>
                <a:ext cx="3876446" cy="564898"/>
              </a:xfrm>
              <a:prstGeom prst="rect">
                <a:avLst/>
              </a:prstGeom>
              <a:blipFill>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B04765D-5810-0C40-9694-5484F70D5EF4}"/>
                  </a:ext>
                </a:extLst>
              </p:cNvPr>
              <p:cNvSpPr/>
              <p:nvPr/>
            </p:nvSpPr>
            <p:spPr>
              <a:xfrm>
                <a:off x="7812346" y="4749384"/>
                <a:ext cx="3550716" cy="369332"/>
              </a:xfrm>
              <a:prstGeom prst="rect">
                <a:avLst/>
              </a:prstGeom>
            </p:spPr>
            <p:txBody>
              <a:bodyPr wrap="none">
                <a:spAutoFit/>
              </a:bodyPr>
              <a:lstStyle/>
              <a:p>
                <a:r>
                  <a:rPr lang="en-US" dirty="0">
                    <a:latin typeface="DengXian" panose="02010600030101010101" pitchFamily="2" charset="-122"/>
                    <a:ea typeface="DengXian" panose="02010600030101010101" pitchFamily="2" charset="-122"/>
                    <a:cs typeface="Times New Roman" panose="02020603050405020304" pitchFamily="18" charset="0"/>
                  </a:rPr>
                  <a:t> </a:t>
                </a:r>
                <a14:m>
                  <m:oMath xmlns:m="http://schemas.openxmlformats.org/officeDocument/2006/math">
                    <m:r>
                      <a:rPr lang="en-US" i="1">
                        <a:latin typeface="Cambria Math" panose="02040503050406030204" pitchFamily="18" charset="0"/>
                        <a:ea typeface="DengXian" panose="02010600030101010101" pitchFamily="2" charset="-122"/>
                        <a:cs typeface="Times New Roman" panose="02020603050405020304" pitchFamily="18" charset="0"/>
                      </a:rPr>
                      <m:t>𝑇</m:t>
                    </m:r>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𝑛</m:t>
                        </m:r>
                      </m:e>
                    </m:d>
                    <m:r>
                      <a:rPr lang="en-US" i="1">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𝑇</m:t>
                    </m:r>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r>
                          <m:rPr>
                            <m:sty m:val="p"/>
                          </m:rPr>
                          <a:rPr lang="en-US">
                            <a:latin typeface="Cambria Math" panose="02040503050406030204" pitchFamily="18" charset="0"/>
                            <a:ea typeface="DengXian" panose="02010600030101010101" pitchFamily="2" charset="-122"/>
                            <a:cs typeface="Times New Roman" panose="02020603050405020304" pitchFamily="18" charset="0"/>
                          </a:rPr>
                          <m:t>n</m:t>
                        </m:r>
                        <m:r>
                          <a:rPr lang="en-US" i="1">
                            <a:latin typeface="Cambria Math" panose="02040503050406030204" pitchFamily="18" charset="0"/>
                            <a:ea typeface="DengXian" panose="02010600030101010101" pitchFamily="2" charset="-122"/>
                            <a:cs typeface="Times New Roman" panose="02020603050405020304" pitchFamily="18" charset="0"/>
                          </a:rPr>
                          <m:t>−</m:t>
                        </m:r>
                        <m:r>
                          <a:rPr lang="en-US">
                            <a:latin typeface="Cambria Math" panose="02040503050406030204" pitchFamily="18" charset="0"/>
                            <a:ea typeface="DengXian" panose="02010600030101010101" pitchFamily="2" charset="-122"/>
                            <a:cs typeface="Times New Roman" panose="02020603050405020304" pitchFamily="18" charset="0"/>
                          </a:rPr>
                          <m:t>1</m:t>
                        </m:r>
                      </m:e>
                    </m:d>
                    <m:r>
                      <a:rPr lang="en-US" i="1">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𝑂</m:t>
                    </m:r>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𝑛</m:t>
                        </m:r>
                      </m:e>
                    </m:d>
                    <m:r>
                      <a:rPr lang="en-US" i="1">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𝑂</m:t>
                    </m:r>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𝑛</m:t>
                            </m:r>
                          </m:e>
                          <m:sup>
                            <m:r>
                              <a:rPr lang="en-US" i="1">
                                <a:latin typeface="Cambria Math" panose="02040503050406030204" pitchFamily="18" charset="0"/>
                                <a:ea typeface="DengXian" panose="02010600030101010101" pitchFamily="2" charset="-122"/>
                                <a:cs typeface="Times New Roman" panose="02020603050405020304" pitchFamily="18" charset="0"/>
                              </a:rPr>
                              <m:t>2</m:t>
                            </m:r>
                          </m:sup>
                        </m:sSup>
                      </m:e>
                    </m:d>
                  </m:oMath>
                </a14:m>
                <a:endParaRPr lang="en-US"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35" name="Rectangle 34">
                <a:extLst>
                  <a:ext uri="{FF2B5EF4-FFF2-40B4-BE49-F238E27FC236}">
                    <a16:creationId xmlns:a16="http://schemas.microsoft.com/office/drawing/2014/main" id="{6B04765D-5810-0C40-9694-5484F70D5EF4}"/>
                  </a:ext>
                </a:extLst>
              </p:cNvPr>
              <p:cNvSpPr>
                <a:spLocks noRot="1" noChangeAspect="1" noMove="1" noResize="1" noEditPoints="1" noAdjustHandles="1" noChangeArrowheads="1" noChangeShapeType="1" noTextEdit="1"/>
              </p:cNvSpPr>
              <p:nvPr/>
            </p:nvSpPr>
            <p:spPr>
              <a:xfrm>
                <a:off x="7812346" y="4749384"/>
                <a:ext cx="355071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67C3A49-1CBE-B144-AC76-484F313DC3BA}"/>
                  </a:ext>
                </a:extLst>
              </p:cNvPr>
              <p:cNvSpPr txBox="1"/>
              <p:nvPr/>
            </p:nvSpPr>
            <p:spPr>
              <a:xfrm>
                <a:off x="636608" y="3923987"/>
                <a:ext cx="5462789" cy="2246769"/>
              </a:xfrm>
              <a:prstGeom prst="rect">
                <a:avLst/>
              </a:prstGeom>
              <a:noFill/>
            </p:spPr>
            <p:txBody>
              <a:bodyPr wrap="square" rtlCol="0">
                <a:spAutoFit/>
              </a:bodyPr>
              <a:lstStyle/>
              <a:p>
                <a:r>
                  <a:rPr lang="en-US" altLang="zh-CN" sz="2000" dirty="0"/>
                  <a:t>1</a:t>
                </a:r>
                <a:r>
                  <a:rPr lang="zh-CN" altLang="en-US" sz="2000" dirty="0"/>
                  <a:t>、分解成若干若干形式相同且规模较小的子问题</a:t>
                </a:r>
                <a:endParaRPr lang="en-US" altLang="zh-CN" sz="2000" dirty="0"/>
              </a:p>
              <a:p>
                <a:r>
                  <a:rPr lang="en-US" altLang="zh-CN" sz="2000" dirty="0"/>
                  <a:t>2</a:t>
                </a:r>
                <a:r>
                  <a:rPr lang="zh-CN" altLang="en-US" sz="2000" dirty="0"/>
                  <a:t>、子问题的解能够合并为原问题的解</a:t>
                </a:r>
                <a:endParaRPr lang="en-US" altLang="zh-CN" sz="2000" dirty="0"/>
              </a:p>
              <a:p>
                <a:r>
                  <a:rPr lang="en-US" altLang="zh-CN" sz="2000" strike="sngStrike" dirty="0"/>
                  <a:t>3</a:t>
                </a:r>
                <a:r>
                  <a:rPr lang="zh-CN" altLang="en-US" sz="2000" strike="sngStrike" dirty="0"/>
                  <a:t>、子问题互相独立</a:t>
                </a:r>
                <a:endParaRPr lang="en-US" altLang="zh-CN" sz="2000" strike="sngStrike" dirty="0"/>
              </a:p>
              <a:p>
                <a:r>
                  <a:rPr lang="en-US" altLang="zh-CN" sz="2000" dirty="0"/>
                  <a:t>3</a:t>
                </a:r>
                <a:r>
                  <a:rPr lang="zh-CN" altLang="en-US" sz="2000" dirty="0"/>
                  <a:t>、当你已经有了将一个元素合并到一堆元素的算法时</a:t>
                </a:r>
                <a:r>
                  <a:rPr lang="en-US" altLang="zh-CN" sz="2000" dirty="0"/>
                  <a:t>(→)</a:t>
                </a:r>
                <a:r>
                  <a:rPr lang="zh-CN" altLang="en-US" sz="2000" dirty="0"/>
                  <a:t>，尝试让两堆元素合并复杂度在</a:t>
                </a:r>
                <a14:m>
                  <m:oMath xmlns:m="http://schemas.openxmlformats.org/officeDocument/2006/math">
                    <m:r>
                      <m:rPr>
                        <m:sty m:val="p"/>
                      </m:rPr>
                      <a:rPr lang="en-US" sz="2000">
                        <a:latin typeface="Cambria Math" panose="02040503050406030204" pitchFamily="18" charset="0"/>
                      </a:rPr>
                      <m:t>O</m:t>
                    </m:r>
                    <m:d>
                      <m:dPr>
                        <m:ctrlPr>
                          <a:rPr lang="en-US" sz="2000" i="1">
                            <a:latin typeface="Cambria Math" panose="02040503050406030204" pitchFamily="18" charset="0"/>
                          </a:rPr>
                        </m:ctrlPr>
                      </m:dPr>
                      <m:e>
                        <m:r>
                          <a:rPr lang="en-US" sz="2000">
                            <a:latin typeface="Cambria Math" panose="02040503050406030204" pitchFamily="18" charset="0"/>
                          </a:rPr>
                          <m:t>𝑛</m:t>
                        </m:r>
                      </m:e>
                    </m:d>
                  </m:oMath>
                </a14:m>
                <a:r>
                  <a:rPr lang="zh-CN" altLang="en-US" sz="2000" dirty="0"/>
                  <a:t>，你就可以分治了</a:t>
                </a:r>
                <a:endParaRPr lang="en-US" altLang="zh-CN" sz="2000" dirty="0"/>
              </a:p>
            </p:txBody>
          </p:sp>
        </mc:Choice>
        <mc:Fallback xmlns="">
          <p:sp>
            <p:nvSpPr>
              <p:cNvPr id="36" name="TextBox 35">
                <a:extLst>
                  <a:ext uri="{FF2B5EF4-FFF2-40B4-BE49-F238E27FC236}">
                    <a16:creationId xmlns:a16="http://schemas.microsoft.com/office/drawing/2014/main" id="{D67C3A49-1CBE-B144-AC76-484F313DC3BA}"/>
                  </a:ext>
                </a:extLst>
              </p:cNvPr>
              <p:cNvSpPr txBox="1">
                <a:spLocks noRot="1" noChangeAspect="1" noMove="1" noResize="1" noEditPoints="1" noAdjustHandles="1" noChangeArrowheads="1" noChangeShapeType="1" noTextEdit="1"/>
              </p:cNvSpPr>
              <p:nvPr/>
            </p:nvSpPr>
            <p:spPr>
              <a:xfrm>
                <a:off x="636608" y="3923987"/>
                <a:ext cx="5462789" cy="2246769"/>
              </a:xfrm>
              <a:prstGeom prst="rect">
                <a:avLst/>
              </a:prstGeom>
              <a:blipFill>
                <a:blip r:embed="rId9"/>
                <a:stretch>
                  <a:fillRect l="-928" t="-1124" r="-5568" b="-3371"/>
                </a:stretch>
              </a:blipFill>
            </p:spPr>
            <p:txBody>
              <a:bodyPr/>
              <a:lstStyle/>
              <a:p>
                <a:r>
                  <a:rPr lang="en-US">
                    <a:noFill/>
                  </a:rPr>
                  <a:t> </a:t>
                </a:r>
              </a:p>
            </p:txBody>
          </p:sp>
        </mc:Fallback>
      </mc:AlternateContent>
      <p:sp>
        <p:nvSpPr>
          <p:cNvPr id="33"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88220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10515600" cy="2785729"/>
              </a:xfrm>
            </p:spPr>
            <p:txBody>
              <a:bodyPr>
                <a:normAutofit/>
              </a:bodyPr>
              <a:lstStyle/>
              <a:p>
                <a:r>
                  <a:rPr lang="zh-CN" altLang="en-US" sz="2400" dirty="0"/>
                  <a:t>平面上有</a:t>
                </a:r>
                <a14:m>
                  <m:oMath xmlns:m="http://schemas.openxmlformats.org/officeDocument/2006/math">
                    <m:r>
                      <a:rPr lang="en-US" sz="2400">
                        <a:latin typeface="Cambria Math" panose="02040503050406030204" pitchFamily="18" charset="0"/>
                      </a:rPr>
                      <m:t>𝑛</m:t>
                    </m:r>
                  </m:oMath>
                </a14:m>
                <a:r>
                  <a:rPr lang="zh-CN" altLang="en-US" sz="2400" dirty="0"/>
                  <a:t>个点，求最近的两点距离</a:t>
                </a:r>
                <a:endParaRPr lang="en-US" altLang="zh-CN" sz="2400" dirty="0"/>
              </a:p>
              <a:p>
                <a14:m>
                  <m:oMath xmlns:m="http://schemas.openxmlformats.org/officeDocument/2006/math">
                    <m:r>
                      <m:rPr>
                        <m:sty m:val="p"/>
                      </m:rPr>
                      <a:rPr lang="en-US" altLang="zh-CN" sz="2400">
                        <a:latin typeface="Cambria Math" panose="02040503050406030204" pitchFamily="18" charset="0"/>
                      </a:rPr>
                      <m:t>n</m:t>
                    </m:r>
                    <m:r>
                      <a:rPr lang="zh-CN" altLang="en-US" sz="2400">
                        <a:latin typeface="Cambria Math" panose="02040503050406030204" pitchFamily="18" charset="0"/>
                      </a:rPr>
                      <m:t>≤</m:t>
                    </m:r>
                    <m:r>
                      <a:rPr lang="en-US" altLang="zh-CN" sz="2400">
                        <a:latin typeface="Cambria Math" panose="02040503050406030204" pitchFamily="18" charset="0"/>
                      </a:rPr>
                      <m:t>2</m:t>
                    </m:r>
                    <m:r>
                      <m:rPr>
                        <m:sty m:val="p"/>
                      </m:rPr>
                      <a:rPr lang="en-US" altLang="zh-CN" sz="2400">
                        <a:latin typeface="Cambria Math" panose="02040503050406030204" pitchFamily="18" charset="0"/>
                      </a:rPr>
                      <m:t>e</m:t>
                    </m:r>
                    <m:r>
                      <a:rPr lang="en-US" altLang="zh-CN" sz="2400">
                        <a:latin typeface="Cambria Math" panose="02040503050406030204" pitchFamily="18" charset="0"/>
                      </a:rPr>
                      <m:t>5</m:t>
                    </m:r>
                  </m:oMath>
                </a14:m>
                <a:endParaRPr lang="en-US" altLang="zh-CN" sz="2400" dirty="0"/>
              </a:p>
              <a:p>
                <a14:m>
                  <m:oMath xmlns:m="http://schemas.openxmlformats.org/officeDocument/2006/math">
                    <m:r>
                      <m:rPr>
                        <m:sty m:val="p"/>
                      </m:rPr>
                      <a:rPr lang="en-US" sz="2400">
                        <a:latin typeface="Cambria Math" panose="02040503050406030204" pitchFamily="18" charset="0"/>
                      </a:rPr>
                      <m:t>O</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a:latin typeface="Cambria Math" panose="02040503050406030204" pitchFamily="18" charset="0"/>
                              </a:rPr>
                              <m:t>𝑛</m:t>
                            </m:r>
                          </m:e>
                          <m:sup>
                            <m:r>
                              <a:rPr lang="en-US" sz="2400">
                                <a:latin typeface="Cambria Math" panose="02040503050406030204" pitchFamily="18" charset="0"/>
                              </a:rPr>
                              <m:t>2</m:t>
                            </m:r>
                          </m:sup>
                        </m:sSup>
                      </m:e>
                    </m:d>
                  </m:oMath>
                </a14:m>
                <a:r>
                  <a:rPr lang="zh-CN" altLang="en-US" sz="2400" dirty="0"/>
                  <a:t>大家都会，可以尝试想一想分治，以及把两部分合并的方法，让合并的复杂度小于</a:t>
                </a:r>
                <a14:m>
                  <m:oMath xmlns:m="http://schemas.openxmlformats.org/officeDocument/2006/math">
                    <m:r>
                      <m:rPr>
                        <m:sty m:val="p"/>
                      </m:rPr>
                      <a:rPr lang="en-US" sz="2400">
                        <a:latin typeface="Cambria Math" panose="02040503050406030204" pitchFamily="18" charset="0"/>
                      </a:rPr>
                      <m:t>O</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a:latin typeface="Cambria Math" panose="02040503050406030204" pitchFamily="18" charset="0"/>
                              </a:rPr>
                              <m:t>𝑛</m:t>
                            </m:r>
                          </m:e>
                          <m:sup>
                            <m:r>
                              <a:rPr lang="en-US" sz="2400">
                                <a:latin typeface="Cambria Math" panose="02040503050406030204" pitchFamily="18" charset="0"/>
                              </a:rPr>
                              <m:t>2</m:t>
                            </m:r>
                          </m:sup>
                        </m:sSup>
                      </m:e>
                    </m:d>
                  </m:oMath>
                </a14:m>
                <a:endParaRPr lang="en-US" sz="2400" dirty="0"/>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4"/>
                <a:ext cx="10515600" cy="2785729"/>
              </a:xfrm>
              <a:blipFill>
                <a:blip r:embed="rId3"/>
                <a:stretch>
                  <a:fillRect l="-724" t="-272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359E8F3-278E-9541-850E-C2B85F24CDFA}"/>
              </a:ext>
            </a:extLst>
          </p:cNvPr>
          <p:cNvPicPr>
            <a:picLocks noChangeAspect="1"/>
          </p:cNvPicPr>
          <p:nvPr/>
        </p:nvPicPr>
        <p:blipFill>
          <a:blip r:embed="rId4"/>
          <a:stretch>
            <a:fillRect/>
          </a:stretch>
        </p:blipFill>
        <p:spPr>
          <a:xfrm>
            <a:off x="4155311" y="2227050"/>
            <a:ext cx="7477214" cy="4630949"/>
          </a:xfrm>
          <a:prstGeom prst="rect">
            <a:avLst/>
          </a:prstGeom>
        </p:spPr>
      </p:pic>
      <p:sp>
        <p:nvSpPr>
          <p:cNvPr id="5"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060574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931451-F8B0-4245-86E2-C486CFA06CE5}"/>
                  </a:ext>
                </a:extLst>
              </p:cNvPr>
              <p:cNvSpPr>
                <a:spLocks noGrp="1"/>
              </p:cNvSpPr>
              <p:nvPr>
                <p:ph idx="1"/>
              </p:nvPr>
            </p:nvSpPr>
            <p:spPr>
              <a:xfrm>
                <a:off x="838200" y="765544"/>
                <a:ext cx="7680767" cy="5411419"/>
              </a:xfrm>
            </p:spPr>
            <p:txBody>
              <a:bodyPr>
                <a:normAutofit/>
              </a:bodyPr>
              <a:lstStyle/>
              <a:p>
                <a:r>
                  <a:rPr lang="en-US" altLang="zh-CN" sz="2400" dirty="0"/>
                  <a:t>sol:</a:t>
                </a:r>
              </a:p>
              <a:p>
                <a:r>
                  <a:rPr lang="zh-CN" altLang="en-US" sz="2400" dirty="0"/>
                  <a:t>尝试将一个点加入已知答案的一堆点中的复杂度是</a:t>
                </a:r>
                <a14:m>
                  <m:oMath xmlns:m="http://schemas.openxmlformats.org/officeDocument/2006/math">
                    <m:r>
                      <a:rPr lang="en-US" sz="2400">
                        <a:latin typeface="Cambria Math" panose="02040503050406030204" pitchFamily="18" charset="0"/>
                      </a:rPr>
                      <m:t>𝑂</m:t>
                    </m:r>
                    <m:d>
                      <m:dPr>
                        <m:ctrlPr>
                          <a:rPr lang="en-US" sz="2400" i="1">
                            <a:latin typeface="Cambria Math" panose="02040503050406030204" pitchFamily="18" charset="0"/>
                          </a:rPr>
                        </m:ctrlPr>
                      </m:dPr>
                      <m:e>
                        <m:r>
                          <a:rPr lang="en-US" sz="2400">
                            <a:latin typeface="Cambria Math" panose="02040503050406030204" pitchFamily="18" charset="0"/>
                          </a:rPr>
                          <m:t>𝑛</m:t>
                        </m:r>
                      </m:e>
                    </m:d>
                  </m:oMath>
                </a14:m>
                <a:r>
                  <a:rPr lang="en-US" altLang="zh-CN" sz="2400" dirty="0"/>
                  <a:t>……</a:t>
                </a:r>
                <a:r>
                  <a:rPr lang="zh-CN" altLang="en-US" sz="2400" dirty="0"/>
                  <a:t>的吗？</a:t>
                </a:r>
                <a:endParaRPr lang="en-US" sz="2400" dirty="0"/>
              </a:p>
              <a:p>
                <a:r>
                  <a:rPr lang="zh-CN" altLang="en-US" sz="2400" dirty="0"/>
                  <a:t>如果保证是在一侧的呢？</a:t>
                </a:r>
                <a:r>
                  <a:rPr lang="en-US" altLang="zh-CN" sz="2400" dirty="0"/>
                  <a:t>→</a:t>
                </a:r>
              </a:p>
              <a:p>
                <a:r>
                  <a:rPr lang="zh-CN" altLang="en-US" sz="2400" dirty="0"/>
                  <a:t>假设一侧的答案为</a:t>
                </a:r>
                <a14:m>
                  <m:oMath xmlns:m="http://schemas.openxmlformats.org/officeDocument/2006/math">
                    <m:r>
                      <a:rPr lang="en-US" sz="2400">
                        <a:latin typeface="Cambria Math" panose="02040503050406030204" pitchFamily="18" charset="0"/>
                      </a:rPr>
                      <m:t>𝑑</m:t>
                    </m:r>
                  </m:oMath>
                </a14:m>
                <a:r>
                  <a:rPr lang="zh-CN" altLang="en-US" sz="2400" dirty="0"/>
                  <a:t>，那么只有离分割线</a:t>
                </a:r>
                <a14:m>
                  <m:oMath xmlns:m="http://schemas.openxmlformats.org/officeDocument/2006/math">
                    <m:r>
                      <a:rPr lang="en-US" sz="2400">
                        <a:latin typeface="Cambria Math" panose="02040503050406030204" pitchFamily="18" charset="0"/>
                      </a:rPr>
                      <m:t>𝑥</m:t>
                    </m:r>
                  </m:oMath>
                </a14:m>
                <a:r>
                  <a:rPr lang="zh-CN" altLang="en-US" sz="2400" dirty="0"/>
                  <a:t>轴距离</a:t>
                </a:r>
                <a14:m>
                  <m:oMath xmlns:m="http://schemas.openxmlformats.org/officeDocument/2006/math">
                    <m:r>
                      <a:rPr lang="zh-CN" altLang="en-US" sz="2400">
                        <a:latin typeface="Cambria Math" panose="02040503050406030204" pitchFamily="18" charset="0"/>
                      </a:rPr>
                      <m:t>≤</m:t>
                    </m:r>
                    <m:r>
                      <a:rPr lang="en-US" sz="2400">
                        <a:latin typeface="Cambria Math" panose="02040503050406030204" pitchFamily="18" charset="0"/>
                      </a:rPr>
                      <m:t>𝑑</m:t>
                    </m:r>
                  </m:oMath>
                </a14:m>
                <a:r>
                  <a:rPr lang="zh-CN" altLang="en-US" sz="2400" dirty="0"/>
                  <a:t>的才可能更新答案，且只有离</a:t>
                </a:r>
                <a14:m>
                  <m:oMath xmlns:m="http://schemas.openxmlformats.org/officeDocument/2006/math">
                    <m:r>
                      <m:rPr>
                        <m:sty m:val="p"/>
                      </m:rPr>
                      <a:rPr lang="en-US" sz="2400">
                        <a:latin typeface="Cambria Math" panose="02040503050406030204" pitchFamily="18" charset="0"/>
                      </a:rPr>
                      <m:t>p</m:t>
                    </m:r>
                  </m:oMath>
                </a14:m>
                <a:r>
                  <a:rPr lang="zh-CN" altLang="en-US" sz="2400" dirty="0"/>
                  <a:t>点</a:t>
                </a:r>
                <a14:m>
                  <m:oMath xmlns:m="http://schemas.openxmlformats.org/officeDocument/2006/math">
                    <m:r>
                      <a:rPr lang="en-US" sz="2400">
                        <a:latin typeface="Cambria Math" panose="02040503050406030204" pitchFamily="18" charset="0"/>
                      </a:rPr>
                      <m:t>𝑦</m:t>
                    </m:r>
                  </m:oMath>
                </a14:m>
                <a:r>
                  <a:rPr lang="zh-CN" altLang="en-US" sz="2400" dirty="0"/>
                  <a:t>轴距离</a:t>
                </a:r>
                <a14:m>
                  <m:oMath xmlns:m="http://schemas.openxmlformats.org/officeDocument/2006/math">
                    <m:r>
                      <a:rPr lang="zh-CN" altLang="en-US" sz="2400">
                        <a:latin typeface="Cambria Math" panose="02040503050406030204" pitchFamily="18" charset="0"/>
                      </a:rPr>
                      <m:t>≤</m:t>
                    </m:r>
                    <m:r>
                      <a:rPr lang="en-US" sz="2400">
                        <a:latin typeface="Cambria Math" panose="02040503050406030204" pitchFamily="18" charset="0"/>
                      </a:rPr>
                      <m:t>𝑑</m:t>
                    </m:r>
                  </m:oMath>
                </a14:m>
                <a:r>
                  <a:rPr lang="zh-CN" altLang="en-US" sz="2400" dirty="0"/>
                  <a:t>的才可能和</a:t>
                </a:r>
                <a14:m>
                  <m:oMath xmlns:m="http://schemas.openxmlformats.org/officeDocument/2006/math">
                    <m:r>
                      <m:rPr>
                        <m:sty m:val="p"/>
                      </m:rPr>
                      <a:rPr lang="en-US" sz="2400">
                        <a:latin typeface="Cambria Math" panose="02040503050406030204" pitchFamily="18" charset="0"/>
                      </a:rPr>
                      <m:t>p</m:t>
                    </m:r>
                  </m:oMath>
                </a14:m>
                <a:r>
                  <a:rPr lang="zh-CN" altLang="en-US" sz="2400" dirty="0"/>
                  <a:t>点更新答案，假设我们对每个点统计</a:t>
                </a:r>
                <a14:m>
                  <m:oMath xmlns:m="http://schemas.openxmlformats.org/officeDocument/2006/math">
                    <m:r>
                      <a:rPr lang="en-US" sz="2400">
                        <a:latin typeface="Cambria Math" panose="02040503050406030204" pitchFamily="18" charset="0"/>
                      </a:rPr>
                      <m:t>𝑦</m:t>
                    </m:r>
                  </m:oMath>
                </a14:m>
                <a:r>
                  <a:rPr lang="zh-CN" altLang="en-US" sz="2400" dirty="0"/>
                  <a:t>比它大的点的贡献，那么可能更新答案的点位于对面一个</a:t>
                </a:r>
                <a14:m>
                  <m:oMath xmlns:m="http://schemas.openxmlformats.org/officeDocument/2006/math">
                    <m:r>
                      <a:rPr lang="en-US" sz="2400">
                        <a:latin typeface="Cambria Math" panose="02040503050406030204" pitchFamily="18" charset="0"/>
                      </a:rPr>
                      <m:t>𝑑</m:t>
                    </m:r>
                    <m:r>
                      <a:rPr lang="en-US" sz="2400">
                        <a:latin typeface="Cambria Math" panose="02040503050406030204" pitchFamily="18" charset="0"/>
                      </a:rPr>
                      <m:t>×</m:t>
                    </m:r>
                    <m:r>
                      <a:rPr lang="en-US" sz="2400">
                        <a:latin typeface="Cambria Math" panose="02040503050406030204" pitchFamily="18" charset="0"/>
                      </a:rPr>
                      <m:t>𝑑</m:t>
                    </m:r>
                  </m:oMath>
                </a14:m>
                <a:r>
                  <a:rPr lang="zh-CN" altLang="en-US" sz="2400" dirty="0"/>
                  <a:t>的</a:t>
                </a:r>
                <a14:m>
                  <m:oMath xmlns:m="http://schemas.openxmlformats.org/officeDocument/2006/math">
                    <m:r>
                      <a:rPr lang="zh-CN" altLang="en-US" sz="2400" dirty="0">
                        <a:latin typeface="Cambria Math" panose="02040503050406030204" pitchFamily="18" charset="0"/>
                      </a:rPr>
                      <m:t>区域里</m:t>
                    </m:r>
                  </m:oMath>
                </a14:m>
                <a:r>
                  <a:rPr lang="zh-CN" altLang="en-US" sz="2400" dirty="0"/>
                  <a:t>，且相邻点距离</a:t>
                </a:r>
                <a14:m>
                  <m:oMath xmlns:m="http://schemas.openxmlformats.org/officeDocument/2006/math">
                    <m:r>
                      <a:rPr lang="zh-CN" altLang="en-US" sz="2400">
                        <a:latin typeface="Cambria Math" panose="02040503050406030204" pitchFamily="18" charset="0"/>
                      </a:rPr>
                      <m:t>≥</m:t>
                    </m:r>
                    <m:r>
                      <a:rPr lang="en-US" sz="2400">
                        <a:latin typeface="Cambria Math" panose="02040503050406030204" pitchFamily="18" charset="0"/>
                      </a:rPr>
                      <m:t>𝑑</m:t>
                    </m:r>
                  </m:oMath>
                </a14:m>
                <a:r>
                  <a:rPr lang="zh-CN" altLang="en-US" sz="2400" dirty="0"/>
                  <a:t>，所以只有常数个；合并时按</a:t>
                </a:r>
                <a14:m>
                  <m:oMath xmlns:m="http://schemas.openxmlformats.org/officeDocument/2006/math">
                    <m:r>
                      <a:rPr lang="en-US" sz="2400">
                        <a:latin typeface="Cambria Math" panose="02040503050406030204" pitchFamily="18" charset="0"/>
                      </a:rPr>
                      <m:t>𝑦</m:t>
                    </m:r>
                    <m:r>
                      <a:rPr lang="zh-CN" altLang="en-US" sz="2400" dirty="0">
                        <a:latin typeface="Cambria Math" panose="02040503050406030204" pitchFamily="18" charset="0"/>
                      </a:rPr>
                      <m:t>排序后如此更新，</m:t>
                    </m:r>
                    <m:r>
                      <m:rPr>
                        <m:nor/>
                      </m:rPr>
                      <a:rPr lang="zh-CN" altLang="en-US" sz="2400" dirty="0"/>
                      <m:t>合</m:t>
                    </m:r>
                    <m:r>
                      <a:rPr lang="zh-CN" altLang="en-US" sz="2400" dirty="0">
                        <a:latin typeface="Cambria Math" panose="02040503050406030204" pitchFamily="18" charset="0"/>
                      </a:rPr>
                      <m:t>并复杂度</m:t>
                    </m:r>
                    <m:r>
                      <a:rPr lang="en-US" sz="2400">
                        <a:latin typeface="Cambria Math" panose="02040503050406030204" pitchFamily="18" charset="0"/>
                      </a:rPr>
                      <m:t>𝑂</m:t>
                    </m:r>
                    <m:d>
                      <m:dPr>
                        <m:ctrlPr>
                          <a:rPr lang="en-US" sz="2400" i="1">
                            <a:latin typeface="Cambria Math" panose="02040503050406030204" pitchFamily="18" charset="0"/>
                          </a:rPr>
                        </m:ctrlPr>
                      </m:dPr>
                      <m:e>
                        <m:r>
                          <a:rPr lang="en-US" sz="2400">
                            <a:latin typeface="Cambria Math" panose="02040503050406030204" pitchFamily="18" charset="0"/>
                          </a:rPr>
                          <m:t>𝑛𝑙𝑜𝑔𝑛</m:t>
                        </m:r>
                      </m:e>
                    </m:d>
                  </m:oMath>
                </a14:m>
                <a:r>
                  <a:rPr lang="zh-CN" altLang="en-US" sz="2400" dirty="0"/>
                  <a:t> ，总复杂度</a:t>
                </a:r>
                <a14:m>
                  <m:oMath xmlns:m="http://schemas.openxmlformats.org/officeDocument/2006/math">
                    <m:r>
                      <a:rPr lang="en-US" sz="2400">
                        <a:latin typeface="Cambria Math" panose="02040503050406030204" pitchFamily="18" charset="0"/>
                      </a:rPr>
                      <m:t>𝑂</m:t>
                    </m:r>
                    <m:d>
                      <m:dPr>
                        <m:ctrlPr>
                          <a:rPr lang="en-US" sz="2400" i="1">
                            <a:latin typeface="Cambria Math" panose="02040503050406030204" pitchFamily="18" charset="0"/>
                          </a:rPr>
                        </m:ctrlPr>
                      </m:dPr>
                      <m:e>
                        <m:r>
                          <a:rPr lang="en-US" sz="2400">
                            <a:latin typeface="Cambria Math" panose="02040503050406030204" pitchFamily="18" charset="0"/>
                          </a:rPr>
                          <m:t>𝑛</m:t>
                        </m:r>
                        <m:sSup>
                          <m:sSupPr>
                            <m:ctrlPr>
                              <a:rPr lang="en-US" sz="2400" i="1">
                                <a:latin typeface="Cambria Math" panose="02040503050406030204" pitchFamily="18" charset="0"/>
                              </a:rPr>
                            </m:ctrlPr>
                          </m:sSupPr>
                          <m:e>
                            <m:r>
                              <a:rPr lang="en-US" sz="2400">
                                <a:latin typeface="Cambria Math" panose="02040503050406030204" pitchFamily="18" charset="0"/>
                              </a:rPr>
                              <m:t>𝑙𝑜𝑔</m:t>
                            </m:r>
                          </m:e>
                          <m:sup>
                            <m:r>
                              <a:rPr lang="en-US" sz="2400">
                                <a:latin typeface="Cambria Math" panose="02040503050406030204" pitchFamily="18" charset="0"/>
                              </a:rPr>
                              <m:t>2</m:t>
                            </m:r>
                          </m:sup>
                        </m:sSup>
                        <m:r>
                          <a:rPr lang="en-US" sz="2400">
                            <a:latin typeface="Cambria Math" panose="02040503050406030204" pitchFamily="18" charset="0"/>
                          </a:rPr>
                          <m:t>𝑛</m:t>
                        </m:r>
                      </m:e>
                    </m:d>
                  </m:oMath>
                </a14:m>
                <a:endParaRPr lang="en-US" sz="2400" dirty="0"/>
              </a:p>
              <a:p>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0C931451-F8B0-4245-86E2-C486CFA06CE5}"/>
                  </a:ext>
                </a:extLst>
              </p:cNvPr>
              <p:cNvSpPr>
                <a:spLocks noGrp="1" noRot="1" noChangeAspect="1" noMove="1" noResize="1" noEditPoints="1" noAdjustHandles="1" noChangeArrowheads="1" noChangeShapeType="1" noTextEdit="1"/>
              </p:cNvSpPr>
              <p:nvPr>
                <p:ph idx="1"/>
              </p:nvPr>
            </p:nvSpPr>
            <p:spPr>
              <a:xfrm>
                <a:off x="838200" y="765544"/>
                <a:ext cx="7680767" cy="5411419"/>
              </a:xfrm>
              <a:blipFill>
                <a:blip r:embed="rId3"/>
                <a:stretch>
                  <a:fillRect l="-990" t="-1408" r="-9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66BD433-50DC-1740-BF29-96BE277026BA}"/>
              </a:ext>
            </a:extLst>
          </p:cNvPr>
          <p:cNvPicPr>
            <a:picLocks noChangeAspect="1"/>
          </p:cNvPicPr>
          <p:nvPr/>
        </p:nvPicPr>
        <p:blipFill>
          <a:blip r:embed="rId4"/>
          <a:stretch>
            <a:fillRect/>
          </a:stretch>
        </p:blipFill>
        <p:spPr>
          <a:xfrm>
            <a:off x="8392288" y="1967830"/>
            <a:ext cx="3556000" cy="4673600"/>
          </a:xfrm>
          <a:prstGeom prst="rect">
            <a:avLst/>
          </a:prstGeom>
        </p:spPr>
      </p:pic>
      <p:cxnSp>
        <p:nvCxnSpPr>
          <p:cNvPr id="6" name="Straight Arrow Connector 5">
            <a:extLst>
              <a:ext uri="{FF2B5EF4-FFF2-40B4-BE49-F238E27FC236}">
                <a16:creationId xmlns:a16="http://schemas.microsoft.com/office/drawing/2014/main" id="{E1C0EDC5-654A-774C-B709-281DFBDE6D89}"/>
              </a:ext>
            </a:extLst>
          </p:cNvPr>
          <p:cNvCxnSpPr/>
          <p:nvPr/>
        </p:nvCxnSpPr>
        <p:spPr>
          <a:xfrm>
            <a:off x="8392288" y="6377651"/>
            <a:ext cx="3556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7ECA839-81C4-434B-8BE3-5F991ADED9E1}"/>
              </a:ext>
            </a:extLst>
          </p:cNvPr>
          <p:cNvCxnSpPr/>
          <p:nvPr/>
        </p:nvCxnSpPr>
        <p:spPr>
          <a:xfrm flipV="1">
            <a:off x="8392288" y="1967830"/>
            <a:ext cx="0" cy="43982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CA02685-88CE-3147-BE94-A722782D1525}"/>
              </a:ext>
            </a:extLst>
          </p:cNvPr>
          <p:cNvSpPr txBox="1"/>
          <p:nvPr/>
        </p:nvSpPr>
        <p:spPr>
          <a:xfrm>
            <a:off x="11834642" y="6377651"/>
            <a:ext cx="28405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20E74ADF-4B94-A249-AF11-C52296E614CD}"/>
              </a:ext>
            </a:extLst>
          </p:cNvPr>
          <p:cNvSpPr txBox="1"/>
          <p:nvPr/>
        </p:nvSpPr>
        <p:spPr>
          <a:xfrm>
            <a:off x="8392287" y="1598498"/>
            <a:ext cx="288862" cy="369332"/>
          </a:xfrm>
          <a:prstGeom prst="rect">
            <a:avLst/>
          </a:prstGeom>
          <a:noFill/>
        </p:spPr>
        <p:txBody>
          <a:bodyPr wrap="none" rtlCol="0">
            <a:spAutoFit/>
          </a:bodyPr>
          <a:lstStyle/>
          <a:p>
            <a:r>
              <a:rPr lang="en-US" altLang="zh-CN" dirty="0"/>
              <a:t>y</a:t>
            </a:r>
            <a:endParaRPr lang="en-US" dirty="0"/>
          </a:p>
        </p:txBody>
      </p:sp>
      <p:sp>
        <p:nvSpPr>
          <p:cNvPr id="11"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150802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10515600" cy="2785729"/>
              </a:xfrm>
            </p:spPr>
            <p:txBody>
              <a:bodyPr>
                <a:normAutofit/>
              </a:bodyPr>
              <a:lstStyle/>
              <a:p>
                <a:r>
                  <a:rPr lang="zh-CN" altLang="en-US" sz="2400" dirty="0"/>
                  <a:t>给定一棵节点数为</a:t>
                </a:r>
                <a14:m>
                  <m:oMath xmlns:m="http://schemas.openxmlformats.org/officeDocument/2006/math">
                    <m:r>
                      <a:rPr lang="en-US" sz="2400">
                        <a:latin typeface="Cambria Math" panose="02040503050406030204" pitchFamily="18" charset="0"/>
                      </a:rPr>
                      <m:t>𝑛</m:t>
                    </m:r>
                  </m:oMath>
                </a14:m>
                <a:r>
                  <a:rPr lang="zh-CN" altLang="en-US" sz="2400" dirty="0"/>
                  <a:t>的树，求这棵树中有多少恰好经过</a:t>
                </a:r>
                <a14:m>
                  <m:oMath xmlns:m="http://schemas.openxmlformats.org/officeDocument/2006/math">
                    <m:r>
                      <a:rPr lang="en-US" sz="2400">
                        <a:latin typeface="Cambria Math" panose="02040503050406030204" pitchFamily="18" charset="0"/>
                      </a:rPr>
                      <m:t>𝑘</m:t>
                    </m:r>
                  </m:oMath>
                </a14:m>
                <a:r>
                  <a:rPr lang="zh-CN" altLang="en-US" sz="2400" dirty="0"/>
                  <a:t>条边的路径 </a:t>
                </a:r>
                <a:endParaRPr lang="en-US" altLang="zh-CN" sz="2400" dirty="0"/>
              </a:p>
              <a:p>
                <a14:m>
                  <m:oMath xmlns:m="http://schemas.openxmlformats.org/officeDocument/2006/math">
                    <m:r>
                      <m:rPr>
                        <m:sty m:val="p"/>
                      </m:rPr>
                      <a:rPr lang="en-US" altLang="zh-CN" sz="2400">
                        <a:latin typeface="Cambria Math" panose="02040503050406030204" pitchFamily="18" charset="0"/>
                      </a:rPr>
                      <m:t>n</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k</m:t>
                    </m:r>
                    <m:r>
                      <a:rPr lang="zh-CN" altLang="en-US" sz="2400">
                        <a:latin typeface="Cambria Math" panose="02040503050406030204" pitchFamily="18" charset="0"/>
                      </a:rPr>
                      <m:t>≤</m:t>
                    </m:r>
                    <m:r>
                      <a:rPr lang="en-US" altLang="zh-CN" sz="2400">
                        <a:latin typeface="Cambria Math" panose="02040503050406030204" pitchFamily="18" charset="0"/>
                      </a:rPr>
                      <m:t>1</m:t>
                    </m:r>
                    <m:r>
                      <m:rPr>
                        <m:sty m:val="p"/>
                      </m:rPr>
                      <a:rPr lang="en-US" altLang="zh-CN" sz="2400">
                        <a:latin typeface="Cambria Math" panose="02040503050406030204" pitchFamily="18" charset="0"/>
                      </a:rPr>
                      <m:t>e</m:t>
                    </m:r>
                    <m:r>
                      <a:rPr lang="en-US" altLang="zh-CN" sz="2400" b="0" i="0" smtClean="0">
                        <a:latin typeface="Cambria Math" panose="02040503050406030204" pitchFamily="18" charset="0"/>
                      </a:rPr>
                      <m:t>5</m:t>
                    </m:r>
                  </m:oMath>
                </a14:m>
                <a:endParaRPr lang="en-US" altLang="zh-CN" sz="2400" b="0" dirty="0"/>
              </a:p>
              <a:p>
                <a:r>
                  <a:rPr lang="zh-CN" altLang="en-US" sz="2400" dirty="0"/>
                  <a:t>请先尝试给出</a:t>
                </a:r>
                <a14:m>
                  <m:oMath xmlns:m="http://schemas.openxmlformats.org/officeDocument/2006/math">
                    <m:r>
                      <m:rPr>
                        <m:sty m:val="p"/>
                      </m:rPr>
                      <a:rPr lang="en-US" sz="2400">
                        <a:latin typeface="Cambria Math" panose="02040503050406030204" pitchFamily="18" charset="0"/>
                      </a:rPr>
                      <m:t>O</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a:latin typeface="Cambria Math" panose="02040503050406030204" pitchFamily="18" charset="0"/>
                              </a:rPr>
                              <m:t>𝑛</m:t>
                            </m:r>
                          </m:e>
                          <m:sup>
                            <m:r>
                              <a:rPr lang="en-US" sz="2400">
                                <a:latin typeface="Cambria Math" panose="02040503050406030204" pitchFamily="18" charset="0"/>
                              </a:rPr>
                              <m:t>2</m:t>
                            </m:r>
                          </m:sup>
                        </m:sSup>
                      </m:e>
                    </m:d>
                  </m:oMath>
                </a14:m>
                <a:r>
                  <a:rPr lang="zh-CN" altLang="en-US" sz="2400" dirty="0"/>
                  <a:t>算法</a:t>
                </a:r>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4"/>
                <a:ext cx="10515600" cy="2785729"/>
              </a:xfrm>
              <a:blipFill>
                <a:blip r:embed="rId3"/>
                <a:stretch>
                  <a:fillRect l="-724" t="-2727"/>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713569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52AA21-D48C-4949-82BB-953F3128FC66}"/>
              </a:ext>
            </a:extLst>
          </p:cNvPr>
          <p:cNvPicPr>
            <a:picLocks noChangeAspect="1"/>
          </p:cNvPicPr>
          <p:nvPr/>
        </p:nvPicPr>
        <p:blipFill>
          <a:blip r:embed="rId3"/>
          <a:stretch>
            <a:fillRect/>
          </a:stretch>
        </p:blipFill>
        <p:spPr>
          <a:xfrm>
            <a:off x="7106093" y="0"/>
            <a:ext cx="6534452" cy="297180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931451-F8B0-4245-86E2-C486CFA06CE5}"/>
                  </a:ext>
                </a:extLst>
              </p:cNvPr>
              <p:cNvSpPr>
                <a:spLocks noGrp="1"/>
              </p:cNvSpPr>
              <p:nvPr>
                <p:ph idx="1"/>
              </p:nvPr>
            </p:nvSpPr>
            <p:spPr>
              <a:xfrm>
                <a:off x="801246" y="759757"/>
                <a:ext cx="6923567" cy="6098243"/>
              </a:xfrm>
            </p:spPr>
            <p:txBody>
              <a:bodyPr>
                <a:normAutofit lnSpcReduction="10000"/>
              </a:bodyPr>
              <a:lstStyle/>
              <a:p>
                <a:r>
                  <a:rPr lang="en-US" altLang="zh-CN" sz="2400" dirty="0"/>
                  <a:t>sol:</a:t>
                </a:r>
              </a:p>
              <a:p>
                <a14:m>
                  <m:oMath xmlns:m="http://schemas.openxmlformats.org/officeDocument/2006/math">
                    <m:r>
                      <m:rPr>
                        <m:sty m:val="p"/>
                      </m:rPr>
                      <a:rPr lang="en-US" sz="2400" smtClean="0">
                        <a:latin typeface="Cambria Math" panose="02040503050406030204" pitchFamily="18" charset="0"/>
                      </a:rPr>
                      <m:t>O</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a:latin typeface="Cambria Math" panose="02040503050406030204" pitchFamily="18" charset="0"/>
                              </a:rPr>
                              <m:t>𝑛</m:t>
                            </m:r>
                          </m:e>
                          <m:sup>
                            <m:r>
                              <a:rPr lang="en-US" sz="2400">
                                <a:latin typeface="Cambria Math" panose="02040503050406030204" pitchFamily="18" charset="0"/>
                              </a:rPr>
                              <m:t>2</m:t>
                            </m:r>
                          </m:sup>
                        </m:sSup>
                      </m:e>
                    </m:d>
                  </m:oMath>
                </a14:m>
                <a:r>
                  <a:rPr lang="zh-CN" altLang="en-US" sz="2400" dirty="0"/>
                  <a:t>就是一个树形</a:t>
                </a:r>
                <a:r>
                  <a:rPr lang="en-US" altLang="zh-CN" sz="2400" dirty="0" err="1"/>
                  <a:t>dp</a:t>
                </a:r>
                <a:r>
                  <a:rPr lang="zh-CN" altLang="en-US" sz="2400" dirty="0"/>
                  <a:t>，对于当前节点，记录已经遍历子树的所有可能路径长度，尝试与新的子树合并成长度为</a:t>
                </a:r>
                <a14:m>
                  <m:oMath xmlns:m="http://schemas.openxmlformats.org/officeDocument/2006/math">
                    <m:r>
                      <a:rPr lang="en-US" sz="2400">
                        <a:latin typeface="Cambria Math" panose="02040503050406030204" pitchFamily="18" charset="0"/>
                      </a:rPr>
                      <m:t>𝑘</m:t>
                    </m:r>
                  </m:oMath>
                </a14:m>
                <a:r>
                  <a:rPr lang="zh-CN" altLang="en-US" sz="2400" dirty="0"/>
                  <a:t>的，可惜过不了</a:t>
                </a:r>
                <a:r>
                  <a:rPr lang="en-US" altLang="zh-CN" sz="2400" dirty="0"/>
                  <a:t>(</a:t>
                </a:r>
              </a:p>
              <a:p>
                <a:r>
                  <a:rPr lang="zh-CN" altLang="en-US" sz="2400" dirty="0"/>
                  <a:t>还记得这页</a:t>
                </a:r>
                <a:r>
                  <a:rPr lang="en-US" altLang="zh-CN" sz="2400" dirty="0"/>
                  <a:t>ppt</a:t>
                </a:r>
                <a:r>
                  <a:rPr lang="zh-CN" altLang="en-US" sz="2400" dirty="0"/>
                  <a:t>不？</a:t>
                </a:r>
                <a:r>
                  <a:rPr lang="en-US" altLang="zh-CN" sz="2400" dirty="0"/>
                  <a:t>→</a:t>
                </a:r>
              </a:p>
              <a:p>
                <a:r>
                  <a:rPr lang="zh-CN" altLang="en-US" sz="2400" dirty="0"/>
                  <a:t>树形</a:t>
                </a:r>
                <a:r>
                  <a:rPr lang="en-US" altLang="zh-CN" sz="2400" dirty="0" err="1"/>
                  <a:t>dp</a:t>
                </a:r>
                <a:r>
                  <a:rPr lang="zh-CN" altLang="en-US" sz="2400" dirty="0"/>
                  <a:t>不过一方面也是通过在已经遍历子树中加入</a:t>
                </a:r>
                <a:r>
                  <a:rPr lang="en-US" altLang="zh-CN" sz="2400" dirty="0"/>
                  <a:t>”</a:t>
                </a:r>
                <a:r>
                  <a:rPr lang="zh-CN" altLang="en-US" sz="2400" dirty="0"/>
                  <a:t>若干点</a:t>
                </a:r>
                <a:r>
                  <a:rPr lang="en-US" altLang="zh-CN" sz="2400" dirty="0"/>
                  <a:t>”</a:t>
                </a:r>
                <a:r>
                  <a:rPr lang="zh-CN" altLang="en-US" sz="2400" dirty="0"/>
                  <a:t>，只不过</a:t>
                </a:r>
                <a:r>
                  <a:rPr lang="en-US" altLang="zh-CN" sz="2400" dirty="0"/>
                  <a:t>”</a:t>
                </a:r>
                <a:r>
                  <a:rPr lang="zh-CN" altLang="en-US" sz="2400" dirty="0"/>
                  <a:t>若干</a:t>
                </a:r>
                <a:r>
                  <a:rPr lang="en-US" altLang="zh-CN" sz="2400" dirty="0"/>
                  <a:t>”</a:t>
                </a:r>
                <a:r>
                  <a:rPr lang="zh-CN" altLang="en-US" sz="2400" dirty="0"/>
                  <a:t>可能不幸地</a:t>
                </a:r>
                <a14:m>
                  <m:oMath xmlns:m="http://schemas.openxmlformats.org/officeDocument/2006/math">
                    <m:r>
                      <a:rPr lang="en-US" sz="2400">
                        <a:latin typeface="Cambria Math" panose="02040503050406030204" pitchFamily="18" charset="0"/>
                      </a:rPr>
                      <m:t>=1</m:t>
                    </m:r>
                  </m:oMath>
                </a14:m>
                <a:r>
                  <a:rPr lang="zh-CN" altLang="en-US" sz="2400" dirty="0"/>
                  <a:t>，就像右边这种</a:t>
                </a:r>
                <a:r>
                  <a:rPr lang="en-US" altLang="zh-CN" sz="2400" dirty="0"/>
                  <a:t>”</a:t>
                </a:r>
                <a:r>
                  <a:rPr lang="zh-CN" altLang="en-US" sz="2400" dirty="0"/>
                  <a:t>归并排序</a:t>
                </a:r>
                <a:r>
                  <a:rPr lang="en-US" altLang="zh-CN" sz="2400" dirty="0"/>
                  <a:t>”</a:t>
                </a:r>
                <a:r>
                  <a:rPr lang="zh-CN" altLang="en-US" sz="2400" dirty="0"/>
                  <a:t>一样；另一方面合并花费</a:t>
                </a:r>
                <a14:m>
                  <m:oMath xmlns:m="http://schemas.openxmlformats.org/officeDocument/2006/math">
                    <m:r>
                      <m:rPr>
                        <m:sty m:val="p"/>
                      </m:rPr>
                      <a:rPr lang="en-US" sz="2400">
                        <a:latin typeface="Cambria Math" panose="02040503050406030204" pitchFamily="18" charset="0"/>
                      </a:rPr>
                      <m:t>O</m:t>
                    </m:r>
                    <m:d>
                      <m:dPr>
                        <m:ctrlPr>
                          <a:rPr lang="en-US" sz="2400" i="1">
                            <a:latin typeface="Cambria Math" panose="02040503050406030204" pitchFamily="18" charset="0"/>
                          </a:rPr>
                        </m:ctrlPr>
                      </m:dPr>
                      <m:e>
                        <m:r>
                          <a:rPr lang="en-US" altLang="zh-CN" sz="2400">
                            <a:latin typeface="Cambria Math" panose="02040503050406030204" pitchFamily="18" charset="0"/>
                          </a:rPr>
                          <m:t>𝑛</m:t>
                        </m:r>
                      </m:e>
                    </m:d>
                  </m:oMath>
                </a14:m>
                <a:r>
                  <a:rPr lang="zh-CN" altLang="en-US" sz="2400" dirty="0"/>
                  <a:t>的时间符合分治的要求</a:t>
                </a:r>
                <a:endParaRPr lang="en-US" altLang="zh-CN" sz="2400" dirty="0"/>
              </a:p>
              <a:p>
                <a:r>
                  <a:rPr lang="zh-CN" altLang="en-US" sz="2400" dirty="0"/>
                  <a:t>定义树的重心为最大子树大小最小的点，则重心的每个子树大小都</a:t>
                </a:r>
                <a14:m>
                  <m:oMath xmlns:m="http://schemas.openxmlformats.org/officeDocument/2006/math">
                    <m:r>
                      <a:rPr lang="zh-CN" alt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𝑛</m:t>
                        </m:r>
                      </m:num>
                      <m:den>
                        <m:r>
                          <a:rPr lang="en-US" sz="2400">
                            <a:latin typeface="Cambria Math" panose="02040503050406030204" pitchFamily="18" charset="0"/>
                          </a:rPr>
                          <m:t>2</m:t>
                        </m:r>
                      </m:den>
                    </m:f>
                  </m:oMath>
                </a14:m>
                <a:r>
                  <a:rPr lang="en-US" sz="2400" dirty="0"/>
                  <a:t> </a:t>
                </a:r>
                <a:r>
                  <a:rPr lang="zh-CN" altLang="en-US" sz="2400" dirty="0"/>
                  <a:t>，否则换到该子树的顶点更优</a:t>
                </a:r>
                <a:endParaRPr lang="en-US" altLang="zh-CN" sz="2400" dirty="0"/>
              </a:p>
              <a:p>
                <a:r>
                  <a:rPr lang="zh-CN" altLang="en-US" sz="2400" dirty="0"/>
                  <a:t>为了最大程度避免这种不幸，我们每次从当前求解树的重心向下递归分治，由于重心的每个子树大小都</a:t>
                </a:r>
                <a14:m>
                  <m:oMath xmlns:m="http://schemas.openxmlformats.org/officeDocument/2006/math">
                    <m:r>
                      <a:rPr lang="zh-CN" alt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𝑛</m:t>
                        </m:r>
                      </m:num>
                      <m:den>
                        <m:r>
                          <a:rPr lang="en-US" sz="2400">
                            <a:latin typeface="Cambria Math" panose="02040503050406030204" pitchFamily="18" charset="0"/>
                          </a:rPr>
                          <m:t>2</m:t>
                        </m:r>
                      </m:den>
                    </m:f>
                  </m:oMath>
                </a14:m>
                <a:r>
                  <a:rPr lang="en-US" sz="2400" dirty="0"/>
                  <a:t> </a:t>
                </a:r>
                <a:r>
                  <a:rPr lang="zh-CN" altLang="en-US" sz="2400" dirty="0"/>
                  <a:t>，最多有</a:t>
                </a:r>
                <a14:m>
                  <m:oMath xmlns:m="http://schemas.openxmlformats.org/officeDocument/2006/math">
                    <m:r>
                      <m:rPr>
                        <m:sty m:val="p"/>
                      </m:rPr>
                      <a:rPr lang="en-US" sz="2400">
                        <a:latin typeface="Cambria Math" panose="02040503050406030204" pitchFamily="18" charset="0"/>
                      </a:rPr>
                      <m:t>O</m:t>
                    </m:r>
                    <m:d>
                      <m:dPr>
                        <m:ctrlPr>
                          <a:rPr lang="en-US" sz="2400" i="1">
                            <a:latin typeface="Cambria Math" panose="02040503050406030204" pitchFamily="18" charset="0"/>
                          </a:rPr>
                        </m:ctrlPr>
                      </m:dPr>
                      <m:e>
                        <m:r>
                          <a:rPr lang="en-US" sz="2400">
                            <a:latin typeface="Cambria Math" panose="02040503050406030204" pitchFamily="18" charset="0"/>
                          </a:rPr>
                          <m:t>𝑙𝑜𝑔𝑛</m:t>
                        </m:r>
                      </m:e>
                    </m:d>
                    <m:r>
                      <a:rPr lang="zh-CN" altLang="en-US" sz="2400" dirty="0">
                        <a:latin typeface="Cambria Math" panose="02040503050406030204" pitchFamily="18" charset="0"/>
                      </a:rPr>
                      <m:t>层，总复杂度</m:t>
                    </m:r>
                    <m:r>
                      <m:rPr>
                        <m:sty m:val="p"/>
                      </m:rPr>
                      <a:rPr lang="en-US" sz="2400">
                        <a:latin typeface="Cambria Math" panose="02040503050406030204" pitchFamily="18" charset="0"/>
                      </a:rPr>
                      <m:t>O</m:t>
                    </m:r>
                    <m:d>
                      <m:dPr>
                        <m:ctrlPr>
                          <a:rPr lang="en-US" sz="2400" i="1">
                            <a:latin typeface="Cambria Math" panose="02040503050406030204" pitchFamily="18" charset="0"/>
                          </a:rPr>
                        </m:ctrlPr>
                      </m:dPr>
                      <m:e>
                        <m:r>
                          <a:rPr lang="en-US" sz="2400">
                            <a:latin typeface="Cambria Math" panose="02040503050406030204" pitchFamily="18" charset="0"/>
                          </a:rPr>
                          <m:t>𝑛𝑙𝑜𝑔𝑛</m:t>
                        </m:r>
                      </m:e>
                    </m:d>
                  </m:oMath>
                </a14:m>
                <a:r>
                  <a:rPr lang="en-US" sz="2400" dirty="0"/>
                  <a:t> </a:t>
                </a:r>
              </a:p>
              <a:p>
                <a:r>
                  <a:rPr lang="zh-CN" altLang="en-US" sz="2400" dirty="0"/>
                  <a:t>以上树上分治：点分治</a:t>
                </a:r>
                <a:endParaRPr lang="en-US" altLang="zh-CN" sz="2400" dirty="0"/>
              </a:p>
            </p:txBody>
          </p:sp>
        </mc:Choice>
        <mc:Fallback xmlns="">
          <p:sp>
            <p:nvSpPr>
              <p:cNvPr id="3" name="Content Placeholder 2">
                <a:extLst>
                  <a:ext uri="{FF2B5EF4-FFF2-40B4-BE49-F238E27FC236}">
                    <a16:creationId xmlns:a16="http://schemas.microsoft.com/office/drawing/2014/main" id="{0C931451-F8B0-4245-86E2-C486CFA06CE5}"/>
                  </a:ext>
                </a:extLst>
              </p:cNvPr>
              <p:cNvSpPr>
                <a:spLocks noGrp="1" noRot="1" noChangeAspect="1" noMove="1" noResize="1" noEditPoints="1" noAdjustHandles="1" noChangeArrowheads="1" noChangeShapeType="1" noTextEdit="1"/>
              </p:cNvSpPr>
              <p:nvPr>
                <p:ph idx="1"/>
              </p:nvPr>
            </p:nvSpPr>
            <p:spPr>
              <a:xfrm>
                <a:off x="801246" y="759757"/>
                <a:ext cx="6923567" cy="6098243"/>
              </a:xfrm>
              <a:blipFill>
                <a:blip r:embed="rId4"/>
                <a:stretch>
                  <a:fillRect l="-1099" t="-2083" r="-733" b="-104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60A263E-EF8E-1947-8079-9FA1DE394EB5}"/>
              </a:ext>
            </a:extLst>
          </p:cNvPr>
          <p:cNvPicPr>
            <a:picLocks noChangeAspect="1"/>
          </p:cNvPicPr>
          <p:nvPr/>
        </p:nvPicPr>
        <p:blipFill>
          <a:blip r:embed="rId5"/>
          <a:stretch>
            <a:fillRect/>
          </a:stretch>
        </p:blipFill>
        <p:spPr>
          <a:xfrm>
            <a:off x="8343534" y="2971801"/>
            <a:ext cx="3761858" cy="3641404"/>
          </a:xfrm>
          <a:prstGeom prst="rect">
            <a:avLst/>
          </a:prstGeom>
        </p:spPr>
      </p:pic>
      <p:sp>
        <p:nvSpPr>
          <p:cNvPr id="6"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2796686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6037D-3418-9949-A380-8FB593122E28}"/>
              </a:ext>
            </a:extLst>
          </p:cNvPr>
          <p:cNvSpPr>
            <a:spLocks noGrp="1"/>
          </p:cNvSpPr>
          <p:nvPr>
            <p:ph idx="1"/>
          </p:nvPr>
        </p:nvSpPr>
        <p:spPr>
          <a:xfrm>
            <a:off x="838200" y="810228"/>
            <a:ext cx="10515600" cy="5822066"/>
          </a:xfrm>
        </p:spPr>
        <p:txBody>
          <a:bodyPr>
            <a:normAutofit/>
          </a:bodyPr>
          <a:lstStyle/>
          <a:p>
            <a:pPr marL="0" indent="0">
              <a:buNone/>
            </a:pPr>
            <a:r>
              <a:rPr lang="en-US" sz="2400" dirty="0" err="1"/>
              <a:t>谢谢大家</a:t>
            </a:r>
            <a:endParaRPr lang="en-US" sz="2400" dirty="0"/>
          </a:p>
          <a:p>
            <a:pPr marL="0" indent="0">
              <a:buNone/>
            </a:pPr>
            <a:r>
              <a:rPr lang="en-US" altLang="zh-CN" sz="2400" dirty="0"/>
              <a:t>Good</a:t>
            </a:r>
            <a:r>
              <a:rPr lang="zh-CN" altLang="en-US" sz="2400" dirty="0"/>
              <a:t> </a:t>
            </a:r>
            <a:r>
              <a:rPr lang="en-US" altLang="zh-CN" sz="2400" dirty="0"/>
              <a:t>Luck</a:t>
            </a:r>
            <a:r>
              <a:rPr lang="zh-CN" altLang="en-US" sz="2400" dirty="0"/>
              <a:t> </a:t>
            </a:r>
            <a:r>
              <a:rPr lang="en-US" altLang="zh-CN" sz="2400" dirty="0"/>
              <a:t>&amp;</a:t>
            </a:r>
            <a:r>
              <a:rPr lang="zh-CN" altLang="en-US" sz="2400" dirty="0"/>
              <a:t> </a:t>
            </a:r>
            <a:r>
              <a:rPr lang="en-US" altLang="zh-CN" sz="2400" dirty="0"/>
              <a:t>Have</a:t>
            </a:r>
            <a:r>
              <a:rPr lang="zh-CN" altLang="en-US" sz="2400" dirty="0"/>
              <a:t> </a:t>
            </a:r>
            <a:r>
              <a:rPr lang="en-US" altLang="zh-CN" sz="2400" dirty="0"/>
              <a:t>Fun</a:t>
            </a:r>
          </a:p>
          <a:p>
            <a:pPr marL="0" indent="0">
              <a:buNone/>
            </a:pPr>
            <a:endParaRPr lang="en-US" altLang="zh-CN" sz="2400" dirty="0"/>
          </a:p>
          <a:p>
            <a:pPr marL="0" indent="0">
              <a:buNone/>
            </a:pPr>
            <a:r>
              <a:rPr lang="zh-CN" altLang="en-US" sz="2400" dirty="0">
                <a:hlinkClick r:id="rId2"/>
              </a:rPr>
              <a:t>洛谷</a:t>
            </a:r>
            <a:r>
              <a:rPr lang="en-US" altLang="zh-CN" sz="2400" dirty="0">
                <a:hlinkClick r:id="rId2"/>
              </a:rPr>
              <a:t>P3708</a:t>
            </a:r>
            <a:r>
              <a:rPr lang="zh-CN" altLang="en-US" sz="2400" dirty="0"/>
              <a:t> 递推  </a:t>
            </a:r>
            <a:r>
              <a:rPr lang="zh-CN" altLang="en-US" sz="2400" dirty="0">
                <a:hlinkClick r:id="rId3"/>
              </a:rPr>
              <a:t>洛谷</a:t>
            </a:r>
            <a:r>
              <a:rPr lang="en-US" altLang="zh-CN" sz="2400" dirty="0">
                <a:hlinkClick r:id="rId3"/>
              </a:rPr>
              <a:t>P1370</a:t>
            </a:r>
            <a:r>
              <a:rPr lang="zh-CN" altLang="en-US" sz="2400" dirty="0"/>
              <a:t> 递推</a:t>
            </a:r>
          </a:p>
          <a:p>
            <a:pPr marL="0" indent="0">
              <a:buNone/>
            </a:pPr>
            <a:r>
              <a:rPr lang="zh-CN" altLang="en-US" sz="2400" dirty="0">
                <a:hlinkClick r:id="rId4"/>
              </a:rPr>
              <a:t>洛谷</a:t>
            </a:r>
            <a:r>
              <a:rPr lang="en-US" altLang="zh-CN" sz="2400" dirty="0">
                <a:hlinkClick r:id="rId4"/>
              </a:rPr>
              <a:t>P1429</a:t>
            </a:r>
            <a:r>
              <a:rPr lang="zh-CN" altLang="en-US" sz="2400" dirty="0"/>
              <a:t> 分治 </a:t>
            </a:r>
            <a:r>
              <a:rPr lang="en-US" altLang="zh-CN" sz="2400" dirty="0">
                <a:hlinkClick r:id="rId5"/>
              </a:rPr>
              <a:t>Codeforces</a:t>
            </a:r>
            <a:r>
              <a:rPr lang="zh-CN" altLang="en-US" sz="2400" dirty="0">
                <a:hlinkClick r:id="rId5"/>
              </a:rPr>
              <a:t> </a:t>
            </a:r>
            <a:r>
              <a:rPr lang="en-US" altLang="zh-CN" sz="2400" dirty="0">
                <a:hlinkClick r:id="rId5"/>
              </a:rPr>
              <a:t>161D</a:t>
            </a:r>
            <a:r>
              <a:rPr lang="zh-CN" altLang="en-US" sz="2400" dirty="0"/>
              <a:t> 点分治 </a:t>
            </a:r>
            <a:r>
              <a:rPr lang="zh-CN" altLang="en-US" sz="2400" dirty="0">
                <a:hlinkClick r:id="rId6"/>
              </a:rPr>
              <a:t>洛谷</a:t>
            </a:r>
            <a:r>
              <a:rPr lang="en-US" altLang="zh-CN" sz="2400" dirty="0">
                <a:hlinkClick r:id="rId6"/>
              </a:rPr>
              <a:t>P3810</a:t>
            </a:r>
            <a:r>
              <a:rPr lang="zh-CN" altLang="en-US" sz="2400" dirty="0"/>
              <a:t> </a:t>
            </a:r>
            <a:r>
              <a:rPr lang="en-US" altLang="zh-CN" sz="2400" dirty="0"/>
              <a:t>CDQ</a:t>
            </a:r>
            <a:r>
              <a:rPr lang="zh-CN" altLang="en-US" sz="2400" dirty="0"/>
              <a:t>分治 </a:t>
            </a:r>
          </a:p>
          <a:p>
            <a:pPr marL="0" indent="0">
              <a:buNone/>
            </a:pPr>
            <a:r>
              <a:rPr lang="en-US" altLang="zh-CN" sz="2400" dirty="0">
                <a:hlinkClick r:id="rId7"/>
              </a:rPr>
              <a:t>POJ</a:t>
            </a:r>
            <a:r>
              <a:rPr lang="zh-CN" altLang="en-US" sz="2400" dirty="0">
                <a:hlinkClick r:id="rId7"/>
              </a:rPr>
              <a:t> </a:t>
            </a:r>
            <a:r>
              <a:rPr lang="en-US" altLang="zh-CN" sz="2400" dirty="0">
                <a:hlinkClick r:id="rId7"/>
              </a:rPr>
              <a:t>1017</a:t>
            </a:r>
            <a:r>
              <a:rPr lang="zh-CN" altLang="en-US" sz="2400" dirty="0"/>
              <a:t> 贪心</a:t>
            </a:r>
            <a:r>
              <a:rPr lang="zh-CN" altLang="en-US" sz="2400" dirty="0">
                <a:hlinkClick r:id="rId8"/>
              </a:rPr>
              <a:t>洛谷</a:t>
            </a:r>
            <a:r>
              <a:rPr lang="en-US" altLang="zh-CN" sz="2400" dirty="0">
                <a:hlinkClick r:id="rId8"/>
              </a:rPr>
              <a:t>P1080</a:t>
            </a:r>
            <a:r>
              <a:rPr lang="zh-CN" altLang="en-US" sz="2400" dirty="0"/>
              <a:t> 贪心 </a:t>
            </a:r>
            <a:r>
              <a:rPr lang="en-US" sz="2400" dirty="0">
                <a:hlinkClick r:id="rId9"/>
              </a:rPr>
              <a:t>CF1203F</a:t>
            </a:r>
            <a:r>
              <a:rPr lang="zh-CN" altLang="en-US" sz="2400" dirty="0"/>
              <a:t> 贪心</a:t>
            </a:r>
            <a:endParaRPr lang="en-US" altLang="zh-CN" sz="2400" dirty="0"/>
          </a:p>
          <a:p>
            <a:pPr marL="0" indent="0">
              <a:buNone/>
            </a:pPr>
            <a:r>
              <a:rPr lang="zh-CN" altLang="en-US" sz="2400" dirty="0">
                <a:hlinkClick r:id="rId10">
                  <a:extLst>
                    <a:ext uri="{A12FA001-AC4F-418D-AE19-62706E023703}">
                      <ahyp:hlinkClr xmlns:ahyp="http://schemas.microsoft.com/office/drawing/2018/hyperlinkcolor" val="tx"/>
                    </a:ext>
                  </a:extLst>
                </a:hlinkClick>
              </a:rPr>
              <a:t>洛谷</a:t>
            </a:r>
            <a:r>
              <a:rPr lang="en-US" altLang="zh-CN" sz="2400" dirty="0">
                <a:hlinkClick r:id="rId10">
                  <a:extLst>
                    <a:ext uri="{A12FA001-AC4F-418D-AE19-62706E023703}">
                      <ahyp:hlinkClr xmlns:ahyp="http://schemas.microsoft.com/office/drawing/2018/hyperlinkcolor" val="tx"/>
                    </a:ext>
                  </a:extLst>
                </a:hlinkClick>
              </a:rPr>
              <a:t>P1120</a:t>
            </a:r>
            <a:r>
              <a:rPr lang="zh-CN" altLang="en-US" sz="2400" dirty="0"/>
              <a:t> 爆搜剪枝 </a:t>
            </a:r>
            <a:r>
              <a:rPr lang="en-US" altLang="zh-CN" sz="2400" dirty="0">
                <a:hlinkClick r:id="rId11">
                  <a:extLst>
                    <a:ext uri="{A12FA001-AC4F-418D-AE19-62706E023703}">
                      <ahyp:hlinkClr xmlns:ahyp="http://schemas.microsoft.com/office/drawing/2018/hyperlinkcolor" val="tx"/>
                    </a:ext>
                  </a:extLst>
                </a:hlinkClick>
              </a:rPr>
              <a:t>UVA529</a:t>
            </a:r>
            <a:r>
              <a:rPr lang="zh-CN" altLang="en-US" sz="2400" dirty="0"/>
              <a:t> 迭代加深</a:t>
            </a:r>
            <a:r>
              <a:rPr lang="en-US" altLang="zh-CN" sz="2400" dirty="0"/>
              <a:t>+</a:t>
            </a:r>
            <a:r>
              <a:rPr lang="zh-CN" altLang="en-US" sz="2400" dirty="0"/>
              <a:t>剪枝</a:t>
            </a:r>
            <a:endParaRPr lang="en-US" altLang="zh-CN" sz="2400" dirty="0"/>
          </a:p>
          <a:p>
            <a:pPr marL="0" indent="0">
              <a:buNone/>
            </a:pPr>
            <a:r>
              <a:rPr lang="zh-CN" altLang="en-US" sz="2400" strike="sngStrike" dirty="0"/>
              <a:t>我有一些很好的参考资料可是这里放不下</a:t>
            </a:r>
            <a:r>
              <a:rPr lang="zh-CN" altLang="en-US" sz="2400" dirty="0"/>
              <a:t>  回头发群里</a:t>
            </a:r>
          </a:p>
          <a:p>
            <a:pPr marL="0" indent="0">
              <a:buNone/>
            </a:pPr>
            <a:r>
              <a:rPr lang="en-US" altLang="zh-CN" sz="2400" dirty="0"/>
              <a:t>@</a:t>
            </a:r>
            <a:r>
              <a:rPr lang="zh-CN" altLang="en-US" sz="2400" dirty="0"/>
              <a:t>王德涵</a:t>
            </a:r>
            <a:r>
              <a:rPr lang="en-US" altLang="zh-CN" sz="2400" dirty="0"/>
              <a:t>@</a:t>
            </a:r>
            <a:r>
              <a:rPr lang="zh-CN" altLang="en-US" sz="2400" dirty="0"/>
              <a:t>陈悦华</a:t>
            </a:r>
            <a:r>
              <a:rPr lang="en-US" altLang="zh-CN" sz="2400" dirty="0"/>
              <a:t>@</a:t>
            </a:r>
            <a:r>
              <a:rPr lang="zh-CN" altLang="en-US" sz="2400" dirty="0"/>
              <a:t>高剑章</a:t>
            </a:r>
            <a:r>
              <a:rPr lang="en-US" altLang="zh-CN" sz="2400" dirty="0"/>
              <a:t>@</a:t>
            </a:r>
            <a:r>
              <a:rPr lang="en-US" altLang="zh-CN" sz="2400" dirty="0" err="1"/>
              <a:t>Flamire</a:t>
            </a:r>
            <a:r>
              <a:rPr lang="zh-CN" altLang="en-US" sz="2400" dirty="0"/>
              <a:t>  </a:t>
            </a:r>
            <a:r>
              <a:rPr lang="en-US" altLang="zh-CN" sz="2400" dirty="0" err="1"/>
              <a:t>dalao</a:t>
            </a:r>
            <a:endParaRPr lang="en-US" altLang="zh-CN" sz="2400" dirty="0"/>
          </a:p>
          <a:p>
            <a:pPr marL="0" indent="0">
              <a:buNone/>
            </a:pPr>
            <a:r>
              <a:rPr lang="zh-CN" altLang="en-US" sz="2400" dirty="0">
                <a:hlinkClick r:id="rId12"/>
              </a:rPr>
              <a:t>分治进阶</a:t>
            </a:r>
            <a:endParaRPr lang="en-US" altLang="zh-CN" sz="2400" dirty="0"/>
          </a:p>
          <a:p>
            <a:pPr marL="0" indent="0">
              <a:buNone/>
            </a:pPr>
            <a:r>
              <a:rPr lang="zh-CN" altLang="en-US" sz="2400" dirty="0">
                <a:hlinkClick r:id="rId13"/>
              </a:rPr>
              <a:t>贪心思想</a:t>
            </a:r>
            <a:endParaRPr lang="en-US" altLang="zh-CN" sz="2400" dirty="0"/>
          </a:p>
          <a:p>
            <a:pPr marL="0" indent="0">
              <a:buNone/>
            </a:pPr>
            <a:r>
              <a:rPr lang="zh-CN" altLang="en-US" sz="2400" dirty="0">
                <a:hlinkClick r:id="rId14"/>
              </a:rPr>
              <a:t>动态规划和递推</a:t>
            </a:r>
            <a:endParaRPr lang="en-US" sz="2400" dirty="0"/>
          </a:p>
        </p:txBody>
      </p:sp>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318799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5"/>
                <a:ext cx="10515600" cy="3629066"/>
              </a:xfrm>
            </p:spPr>
            <p:txBody>
              <a:bodyPr>
                <a:normAutofit/>
              </a:bodyPr>
              <a:lstStyle/>
              <a:p>
                <a:r>
                  <a:rPr lang="zh-CN" altLang="en-US" sz="2400" dirty="0"/>
                  <a:t>给定</a:t>
                </a:r>
                <a14:m>
                  <m:oMath xmlns:m="http://schemas.openxmlformats.org/officeDocument/2006/math">
                    <m:r>
                      <a:rPr lang="zh-CN" altLang="en-US" sz="2400" i="1">
                        <a:latin typeface="Cambria Math" panose="02040503050406030204" pitchFamily="18" charset="0"/>
                      </a:rPr>
                      <m:t>𝑛</m:t>
                    </m:r>
                  </m:oMath>
                </a14:m>
                <a:r>
                  <a:rPr lang="zh-CN" altLang="en-US" sz="2400" dirty="0"/>
                  <a:t> ，定义</a:t>
                </a:r>
                <a14:m>
                  <m:oMath xmlns:m="http://schemas.openxmlformats.org/officeDocument/2006/math">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e>
                    </m:d>
                    <m:r>
                      <a:rPr lang="en-US" altLang="zh-CN" sz="2400" i="1">
                        <a:latin typeface="Cambria Math" panose="02040503050406030204" pitchFamily="18" charset="0"/>
                      </a:rPr>
                      <m:t>=</m:t>
                    </m:r>
                    <m:nary>
                      <m:naryPr>
                        <m:chr m:val="∑"/>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en-US" altLang="zh-CN" sz="2400" i="1">
                            <a:latin typeface="Cambria Math" panose="02040503050406030204" pitchFamily="18" charset="0"/>
                          </a:rPr>
                          <m:t>=1</m:t>
                        </m:r>
                      </m:sub>
                      <m:sup>
                        <m:r>
                          <m:rPr>
                            <m:sty m:val="p"/>
                          </m:rPr>
                          <a:rPr lang="en-US" altLang="zh-CN" sz="2400">
                            <a:latin typeface="Cambria Math" panose="02040503050406030204" pitchFamily="18" charset="0"/>
                          </a:rPr>
                          <m:t>n</m:t>
                        </m:r>
                      </m:sup>
                      <m:e>
                        <m:r>
                          <m:rPr>
                            <m:sty m:val="p"/>
                          </m:rPr>
                          <a:rPr lang="en-US" altLang="zh-CN" sz="2400">
                            <a:latin typeface="Cambria Math" panose="02040503050406030204" pitchFamily="18" charset="0"/>
                          </a:rPr>
                          <m:t>x</m:t>
                        </m:r>
                      </m:e>
                    </m:nary>
                    <m:r>
                      <m:rPr>
                        <m:sty m:val="p"/>
                      </m:rPr>
                      <a:rPr lang="en-US" altLang="zh-CN" sz="2400">
                        <a:latin typeface="Cambria Math" panose="02040503050406030204" pitchFamily="18" charset="0"/>
                      </a:rPr>
                      <m:t>mod</m:t>
                    </m:r>
                    <m:r>
                      <a:rPr lang="en-US" altLang="zh-CN" sz="2400">
                        <a:latin typeface="Cambria Math" panose="02040503050406030204" pitchFamily="18" charset="0"/>
                      </a:rPr>
                      <m:t> </m:t>
                    </m:r>
                    <m:r>
                      <m:rPr>
                        <m:sty m:val="p"/>
                      </m:rPr>
                      <a:rPr lang="en-US" altLang="zh-CN" sz="2400">
                        <a:latin typeface="Cambria Math" panose="02040503050406030204" pitchFamily="18" charset="0"/>
                      </a:rPr>
                      <m:t>i</m:t>
                    </m:r>
                  </m:oMath>
                </a14:m>
                <a:r>
                  <a:rPr lang="zh-CN" altLang="en-US" sz="2400" dirty="0"/>
                  <a:t> ，求</a:t>
                </a:r>
                <a14:m>
                  <m:oMath xmlns:m="http://schemas.openxmlformats.org/officeDocument/2006/math">
                    <m:r>
                      <a:rPr lang="zh-CN" altLang="en-US" sz="2400" i="1">
                        <a:latin typeface="Cambria Math" panose="02040503050406030204" pitchFamily="18" charset="0"/>
                      </a:rPr>
                      <m:t>𝑓</m:t>
                    </m:r>
                    <m:r>
                      <a:rPr lang="en-US" altLang="zh-CN" sz="2400" i="1">
                        <a:latin typeface="Cambria Math" panose="02040503050406030204" pitchFamily="18" charset="0"/>
                      </a:rPr>
                      <m:t>(1),</m:t>
                    </m:r>
                    <m:r>
                      <a:rPr lang="en-US" altLang="zh-CN" sz="2400" i="1">
                        <a:latin typeface="Cambria Math" panose="02040503050406030204" pitchFamily="18" charset="0"/>
                      </a:rPr>
                      <m:t>𝑓</m:t>
                    </m:r>
                    <m:r>
                      <a:rPr lang="en-US" altLang="zh-CN" sz="2400" i="1">
                        <a:latin typeface="Cambria Math" panose="02040503050406030204" pitchFamily="18" charset="0"/>
                      </a:rPr>
                      <m:t>(2),...,</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oMath>
                </a14:m>
                <a:r>
                  <a:rPr lang="zh-CN" altLang="en-US" sz="2400" dirty="0"/>
                  <a:t> </a:t>
                </a:r>
              </a:p>
              <a:p>
                <a14:m>
                  <m:oMath xmlns:m="http://schemas.openxmlformats.org/officeDocument/2006/math">
                    <m:r>
                      <m:rPr>
                        <m:sty m:val="p"/>
                      </m:rPr>
                      <a:rPr lang="en-US" altLang="zh-CN" sz="2400">
                        <a:latin typeface="Cambria Math" panose="02040503050406030204" pitchFamily="18" charset="0"/>
                      </a:rPr>
                      <m:t>n</m:t>
                    </m:r>
                    <m:r>
                      <a:rPr lang="zh-CN" altLang="en-US" sz="2400">
                        <a:latin typeface="Cambria Math" panose="02040503050406030204" pitchFamily="18" charset="0"/>
                      </a:rPr>
                      <m:t>≤</m:t>
                    </m:r>
                    <m:r>
                      <a:rPr lang="en-US" altLang="zh-CN" sz="2400" i="1">
                        <a:latin typeface="Cambria Math" panose="02040503050406030204" pitchFamily="18" charset="0"/>
                      </a:rPr>
                      <m:t>1</m:t>
                    </m:r>
                    <m:r>
                      <m:rPr>
                        <m:sty m:val="p"/>
                      </m:rPr>
                      <a:rPr lang="en-US" altLang="zh-CN" sz="2400">
                        <a:latin typeface="Cambria Math" panose="02040503050406030204" pitchFamily="18" charset="0"/>
                      </a:rPr>
                      <m:t>e</m:t>
                    </m:r>
                    <m:r>
                      <a:rPr lang="en-US" altLang="zh-CN" sz="2400" i="1">
                        <a:latin typeface="Cambria Math" panose="02040503050406030204" pitchFamily="18" charset="0"/>
                      </a:rPr>
                      <m:t>6</m:t>
                    </m:r>
                  </m:oMath>
                </a14:m>
                <a:endParaRPr lang="en-US" altLang="zh-CN" sz="2400" dirty="0"/>
              </a:p>
              <a:p>
                <a:r>
                  <a:rPr lang="zh-CN" altLang="en-US" sz="2400" dirty="0"/>
                  <a:t>一定不要干盯数学式，手模几组小数据有助于感性理解</a:t>
                </a:r>
                <a:r>
                  <a:rPr lang="en-US" altLang="zh-CN" sz="2400" dirty="0"/>
                  <a:t>……</a:t>
                </a:r>
              </a:p>
              <a:p>
                <a:endParaRPr lang="en-US" altLang="zh-CN" sz="2400" dirty="0"/>
              </a:p>
              <a:p>
                <a:endParaRPr lang="en-US" altLang="zh-CN" sz="2400" dirty="0"/>
              </a:p>
              <a:p>
                <a14:m>
                  <m:oMath xmlns:m="http://schemas.openxmlformats.org/officeDocument/2006/math">
                    <m:r>
                      <a:rPr lang="en-US" sz="2400">
                        <a:latin typeface="Cambria Math" panose="02040503050406030204" pitchFamily="18" charset="0"/>
                      </a:rPr>
                      <m:t>𝑛</m:t>
                    </m:r>
                    <m:r>
                      <a:rPr lang="en-US" sz="2400">
                        <a:latin typeface="Cambria Math" panose="02040503050406030204" pitchFamily="18" charset="0"/>
                      </a:rPr>
                      <m:t>=5↓</m:t>
                    </m:r>
                  </m:oMath>
                </a14:m>
                <a:endParaRPr lang="en-US" sz="2400" dirty="0"/>
              </a:p>
              <a:p>
                <a:endParaRPr lang="zh-CN" altLang="en-US" sz="2400" dirty="0"/>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5"/>
                <a:ext cx="10515600" cy="3629066"/>
              </a:xfrm>
              <a:blipFill>
                <a:blip r:embed="rId3"/>
                <a:stretch>
                  <a:fillRect l="-724" t="-1707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9E778E4-7F5C-6E42-990B-2B853DAC8C9C}"/>
              </a:ext>
            </a:extLst>
          </p:cNvPr>
          <p:cNvPicPr>
            <a:picLocks noChangeAspect="1"/>
          </p:cNvPicPr>
          <p:nvPr/>
        </p:nvPicPr>
        <p:blipFill>
          <a:blip r:embed="rId4"/>
          <a:stretch>
            <a:fillRect/>
          </a:stretch>
        </p:blipFill>
        <p:spPr>
          <a:xfrm>
            <a:off x="0" y="3429000"/>
            <a:ext cx="4088355" cy="2048834"/>
          </a:xfrm>
          <a:prstGeom prst="rect">
            <a:avLst/>
          </a:prstGeom>
        </p:spPr>
      </p:pic>
      <p:pic>
        <p:nvPicPr>
          <p:cNvPr id="6" name="Picture 5">
            <a:extLst>
              <a:ext uri="{FF2B5EF4-FFF2-40B4-BE49-F238E27FC236}">
                <a16:creationId xmlns:a16="http://schemas.microsoft.com/office/drawing/2014/main" id="{EC7D09DB-1088-764B-9379-7B93104617F3}"/>
              </a:ext>
            </a:extLst>
          </p:cNvPr>
          <p:cNvPicPr>
            <a:picLocks noChangeAspect="1"/>
          </p:cNvPicPr>
          <p:nvPr/>
        </p:nvPicPr>
        <p:blipFill>
          <a:blip r:embed="rId5"/>
          <a:stretch>
            <a:fillRect/>
          </a:stretch>
        </p:blipFill>
        <p:spPr>
          <a:xfrm>
            <a:off x="4088355" y="3429000"/>
            <a:ext cx="4088355" cy="2020573"/>
          </a:xfrm>
          <a:prstGeom prst="rect">
            <a:avLst/>
          </a:prstGeom>
        </p:spPr>
      </p:pic>
      <p:pic>
        <p:nvPicPr>
          <p:cNvPr id="8" name="Picture 7">
            <a:extLst>
              <a:ext uri="{FF2B5EF4-FFF2-40B4-BE49-F238E27FC236}">
                <a16:creationId xmlns:a16="http://schemas.microsoft.com/office/drawing/2014/main" id="{96A3A874-D39B-2E47-9002-DCFDD2CD8550}"/>
              </a:ext>
            </a:extLst>
          </p:cNvPr>
          <p:cNvPicPr>
            <a:picLocks noChangeAspect="1"/>
          </p:cNvPicPr>
          <p:nvPr/>
        </p:nvPicPr>
        <p:blipFill>
          <a:blip r:embed="rId6"/>
          <a:stretch>
            <a:fillRect/>
          </a:stretch>
        </p:blipFill>
        <p:spPr>
          <a:xfrm>
            <a:off x="8132569" y="3429000"/>
            <a:ext cx="4059431" cy="2020573"/>
          </a:xfrm>
          <a:prstGeom prst="rect">
            <a:avLst/>
          </a:prstGeom>
        </p:spPr>
      </p:pic>
      <p:sp>
        <p:nvSpPr>
          <p:cNvPr id="7"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2003472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931451-F8B0-4245-86E2-C486CFA06CE5}"/>
                  </a:ext>
                </a:extLst>
              </p:cNvPr>
              <p:cNvSpPr>
                <a:spLocks noGrp="1"/>
              </p:cNvSpPr>
              <p:nvPr>
                <p:ph idx="1"/>
              </p:nvPr>
            </p:nvSpPr>
            <p:spPr>
              <a:xfrm>
                <a:off x="838200" y="765544"/>
                <a:ext cx="10783186" cy="5411419"/>
              </a:xfrm>
            </p:spPr>
            <p:txBody>
              <a:bodyPr>
                <a:normAutofit/>
              </a:bodyPr>
              <a:lstStyle/>
              <a:p>
                <a:r>
                  <a:rPr lang="en-US" altLang="zh-CN" sz="2400" dirty="0"/>
                  <a:t>sol:</a:t>
                </a:r>
              </a:p>
              <a:p>
                <a:r>
                  <a:rPr lang="zh-CN" altLang="en-US" sz="2400" dirty="0"/>
                  <a:t>暴力就是一个一个算，复杂度</a:t>
                </a:r>
                <a14:m>
                  <m:oMath xmlns:m="http://schemas.openxmlformats.org/officeDocument/2006/math">
                    <m:r>
                      <a:rPr lang="en-US" sz="2400">
                        <a:latin typeface="Cambria Math" panose="02040503050406030204" pitchFamily="18" charset="0"/>
                      </a:rPr>
                      <m:t>𝑂</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a:latin typeface="Cambria Math" panose="02040503050406030204" pitchFamily="18" charset="0"/>
                              </a:rPr>
                              <m:t>𝑛</m:t>
                            </m:r>
                          </m:e>
                          <m:sup>
                            <m:r>
                              <a:rPr lang="en-US" sz="2400">
                                <a:latin typeface="Cambria Math" panose="02040503050406030204" pitchFamily="18" charset="0"/>
                              </a:rPr>
                              <m:t>2</m:t>
                            </m:r>
                          </m:sup>
                        </m:sSup>
                      </m:e>
                    </m:d>
                  </m:oMath>
                </a14:m>
                <a:endParaRPr lang="en-US" altLang="zh-CN" sz="2400" dirty="0"/>
              </a:p>
              <a:p>
                <a14:m>
                  <m:oMath xmlns:m="http://schemas.openxmlformats.org/officeDocument/2006/math">
                    <m:r>
                      <a:rPr lang="en-US" sz="2400">
                        <a:latin typeface="Cambria Math" panose="02040503050406030204" pitchFamily="18" charset="0"/>
                      </a:rPr>
                      <m:t>𝑛</m:t>
                    </m:r>
                  </m:oMath>
                </a14:m>
                <a:r>
                  <a:rPr lang="en-US" sz="2400" dirty="0"/>
                  <a:t> </a:t>
                </a:r>
                <a:r>
                  <a:rPr lang="zh-CN" altLang="en-US" sz="2400" dirty="0"/>
                  <a:t>太大，估计一下除了预处理要</a:t>
                </a:r>
                <a14:m>
                  <m:oMath xmlns:m="http://schemas.openxmlformats.org/officeDocument/2006/math">
                    <m:r>
                      <a:rPr lang="en-US" sz="2400">
                        <a:latin typeface="Cambria Math" panose="02040503050406030204" pitchFamily="18" charset="0"/>
                      </a:rPr>
                      <m:t>𝑂</m:t>
                    </m:r>
                    <m:r>
                      <a:rPr lang="en-US" sz="2400">
                        <a:latin typeface="Cambria Math" panose="02040503050406030204" pitchFamily="18" charset="0"/>
                      </a:rPr>
                      <m:t>(1)</m:t>
                    </m:r>
                  </m:oMath>
                </a14:m>
                <a:r>
                  <a:rPr lang="zh-CN" altLang="en-US" sz="2400" dirty="0"/>
                  <a:t>算每个答案</a:t>
                </a:r>
                <a:endParaRPr lang="en-US" altLang="zh-CN" sz="2400" dirty="0"/>
              </a:p>
              <a:p>
                <a:r>
                  <a:rPr lang="zh-CN" altLang="en-US" sz="2400" dirty="0"/>
                  <a:t>找找</a:t>
                </a:r>
                <a14:m>
                  <m:oMath xmlns:m="http://schemas.openxmlformats.org/officeDocument/2006/math">
                    <m:r>
                      <a:rPr lang="en-US" sz="2400">
                        <a:latin typeface="Cambria Math" panose="02040503050406030204" pitchFamily="18" charset="0"/>
                      </a:rPr>
                      <m:t>𝑓</m:t>
                    </m:r>
                    <m:r>
                      <a:rPr lang="en-US" sz="2400">
                        <a:latin typeface="Cambria Math" panose="02040503050406030204" pitchFamily="18" charset="0"/>
                      </a:rPr>
                      <m:t>(</m:t>
                    </m:r>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与</m:t>
                    </m:r>
                    <m:r>
                      <a:rPr lang="en-US" sz="2400">
                        <a:latin typeface="Cambria Math" panose="02040503050406030204" pitchFamily="18" charset="0"/>
                      </a:rPr>
                      <m:t>𝑓</m:t>
                    </m:r>
                    <m:r>
                      <a:rPr lang="en-US" sz="2400">
                        <a:latin typeface="Cambria Math" panose="02040503050406030204" pitchFamily="18" charset="0"/>
                      </a:rPr>
                      <m:t>(</m:t>
                    </m:r>
                    <m:r>
                      <a:rPr lang="en-US" sz="2400">
                        <a:latin typeface="Cambria Math" panose="02040503050406030204" pitchFamily="18" charset="0"/>
                      </a:rPr>
                      <m:t>𝑖</m:t>
                    </m:r>
                    <m:r>
                      <a:rPr lang="en-US" sz="2400">
                        <a:latin typeface="Cambria Math" panose="02040503050406030204" pitchFamily="18" charset="0"/>
                      </a:rPr>
                      <m:t>−1)</m:t>
                    </m:r>
                    <m:r>
                      <a:rPr lang="en-US" sz="2400">
                        <a:latin typeface="Cambria Math" panose="02040503050406030204" pitchFamily="18" charset="0"/>
                      </a:rPr>
                      <m:t>的关系</m:t>
                    </m:r>
                  </m:oMath>
                </a14:m>
                <a:r>
                  <a:rPr lang="zh-CN" altLang="en-US" sz="2400" dirty="0"/>
                  <a:t>，发现除了“某些模数</a:t>
                </a:r>
                <a14:m>
                  <m:oMath xmlns:m="http://schemas.openxmlformats.org/officeDocument/2006/math">
                    <m:r>
                      <m:rPr>
                        <m:sty m:val="p"/>
                      </m:rPr>
                      <a:rPr lang="en-US" sz="2400">
                        <a:latin typeface="Cambria Math" panose="02040503050406030204" pitchFamily="18" charset="0"/>
                      </a:rPr>
                      <m:t>j</m:t>
                    </m:r>
                  </m:oMath>
                </a14:m>
                <a:r>
                  <a:rPr lang="en-US" sz="2400" dirty="0"/>
                  <a:t> </a:t>
                </a:r>
                <a:r>
                  <a:rPr lang="zh-CN" altLang="en-US" sz="2400" dirty="0"/>
                  <a:t>”下由</a:t>
                </a:r>
                <a14:m>
                  <m:oMath xmlns:m="http://schemas.openxmlformats.org/officeDocument/2006/math">
                    <m:r>
                      <m:rPr>
                        <m:sty m:val="p"/>
                      </m:rPr>
                      <a:rPr lang="en-US" sz="2400">
                        <a:latin typeface="Cambria Math" panose="02040503050406030204" pitchFamily="18" charset="0"/>
                      </a:rPr>
                      <m:t>j</m:t>
                    </m:r>
                  </m:oMath>
                </a14:m>
                <a:r>
                  <a:rPr lang="en-US" sz="2400" dirty="0"/>
                  <a:t> </a:t>
                </a:r>
                <a:r>
                  <a:rPr lang="en-US" altLang="zh-CN" sz="2400" dirty="0"/>
                  <a:t>-&gt;0</a:t>
                </a:r>
                <a:r>
                  <a:rPr lang="zh-CN" altLang="en-US" sz="2400" dirty="0"/>
                  <a:t>，其他都只是</a:t>
                </a:r>
                <a:r>
                  <a:rPr lang="en-US" altLang="zh-CN" sz="2400" dirty="0"/>
                  <a:t>+1</a:t>
                </a:r>
                <a:r>
                  <a:rPr lang="zh-CN" altLang="en-US" sz="2400" dirty="0"/>
                  <a:t>，</a:t>
                </a:r>
                <a:r>
                  <a:rPr lang="en-US" sz="2400" dirty="0"/>
                  <a:t> </a:t>
                </a:r>
                <a14:m>
                  <m:oMath xmlns:m="http://schemas.openxmlformats.org/officeDocument/2006/math">
                    <m:r>
                      <m:rPr>
                        <m:sty m:val="p"/>
                      </m:rPr>
                      <a:rPr lang="en-US" sz="2400">
                        <a:latin typeface="Cambria Math" panose="02040503050406030204" pitchFamily="18" charset="0"/>
                      </a:rPr>
                      <m:t>j</m:t>
                    </m:r>
                    <m:r>
                      <m:rPr>
                        <m:nor/>
                      </m:rPr>
                      <a:rPr lang="zh-CN" altLang="en-US" sz="2400" dirty="0"/>
                      <m:t>满足条件</m:t>
                    </m:r>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𝑗</m:t>
                    </m:r>
                    <m:r>
                      <a:rPr lang="en-US" sz="2400">
                        <a:latin typeface="Cambria Math" panose="02040503050406030204" pitchFamily="18" charset="0"/>
                      </a:rPr>
                      <m:t>==0</m:t>
                    </m:r>
                  </m:oMath>
                </a14:m>
                <a:r>
                  <a:rPr lang="en-US" sz="2400" dirty="0"/>
                  <a:t> </a:t>
                </a:r>
                <a:endParaRPr lang="en-US" altLang="zh-CN" sz="2400" dirty="0"/>
              </a:p>
              <a:p>
                <a14:m>
                  <m:oMath xmlns:m="http://schemas.openxmlformats.org/officeDocument/2006/math">
                    <m:r>
                      <m:rPr>
                        <m:sty m:val="p"/>
                      </m:rPr>
                      <a:rPr lang="en-US" altLang="zh-CN" sz="2400">
                        <a:latin typeface="Cambria Math" panose="02040503050406030204" pitchFamily="18" charset="0"/>
                      </a:rPr>
                      <m:t>f</m:t>
                    </m:r>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r>
                      <a:rPr lang="en-US" altLang="zh-CN" sz="2400">
                        <a:latin typeface="Cambria Math" panose="02040503050406030204" pitchFamily="18" charset="0"/>
                      </a:rPr>
                      <m:t>=</m:t>
                    </m:r>
                    <m:r>
                      <m:rPr>
                        <m:sty m:val="p"/>
                      </m:rPr>
                      <a:rPr lang="en-US" altLang="zh-CN" sz="2400">
                        <a:latin typeface="Cambria Math" panose="02040503050406030204" pitchFamily="18" charset="0"/>
                      </a:rPr>
                      <m:t>f</m:t>
                    </m:r>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r>
                          <a:rPr lang="zh-CN" altLang="en-US" sz="2400">
                            <a:latin typeface="Cambria Math" panose="02040503050406030204" pitchFamily="18" charset="0"/>
                          </a:rPr>
                          <m:t>−1</m:t>
                        </m:r>
                      </m:e>
                    </m:d>
                    <m:r>
                      <a:rPr lang="en-US" altLang="zh-CN" sz="2400">
                        <a:latin typeface="Cambria Math" panose="02040503050406030204" pitchFamily="18" charset="0"/>
                      </a:rPr>
                      <m:t>+</m:t>
                    </m:r>
                    <m:r>
                      <m:rPr>
                        <m:sty m:val="p"/>
                      </m:rPr>
                      <a:rPr lang="en-US" altLang="zh-CN" sz="2400">
                        <a:latin typeface="Cambria Math" panose="02040503050406030204" pitchFamily="18" charset="0"/>
                      </a:rPr>
                      <m:t>n</m:t>
                    </m:r>
                    <m:r>
                      <a:rPr lang="zh-CN" altLang="en-US" sz="2400">
                        <a:latin typeface="Cambria Math" panose="02040503050406030204" pitchFamily="18" charset="0"/>
                      </a:rPr>
                      <m:t>−</m:t>
                    </m:r>
                    <m:nary>
                      <m:naryPr>
                        <m:chr m:val="∑"/>
                        <m:ctrlPr>
                          <a:rPr lang="zh-CN" altLang="en-US" sz="2400" i="1">
                            <a:latin typeface="Cambria Math" panose="02040503050406030204" pitchFamily="18" charset="0"/>
                          </a:rPr>
                        </m:ctrlPr>
                      </m:naryPr>
                      <m:sub>
                        <m:r>
                          <a:rPr lang="zh-CN" altLang="en-US" sz="2400">
                            <a:latin typeface="Cambria Math" panose="02040503050406030204" pitchFamily="18" charset="0"/>
                          </a:rPr>
                          <m:t>𝑗</m:t>
                        </m:r>
                        <m:r>
                          <a:rPr lang="en-US" altLang="zh-CN" sz="2400">
                            <a:latin typeface="Cambria Math" panose="02040503050406030204" pitchFamily="18" charset="0"/>
                          </a:rPr>
                          <m:t>|</m:t>
                        </m:r>
                        <m:r>
                          <a:rPr lang="en-US" altLang="zh-CN" sz="2400">
                            <a:latin typeface="Cambria Math" panose="02040503050406030204" pitchFamily="18" charset="0"/>
                          </a:rPr>
                          <m:t>𝑖</m:t>
                        </m:r>
                      </m:sub>
                      <m:sup/>
                      <m:e>
                        <m:r>
                          <m:rPr>
                            <m:sty m:val="p"/>
                          </m:rPr>
                          <a:rPr lang="en-US" altLang="zh-CN" sz="2400">
                            <a:latin typeface="Cambria Math" panose="02040503050406030204" pitchFamily="18" charset="0"/>
                          </a:rPr>
                          <m:t>j</m:t>
                        </m:r>
                      </m:e>
                    </m:nary>
                  </m:oMath>
                </a14:m>
                <a:r>
                  <a:rPr lang="zh-CN" altLang="en-US" sz="2400" dirty="0"/>
                  <a:t> </a:t>
                </a:r>
              </a:p>
              <a:p>
                <a:r>
                  <a:rPr lang="zh-CN" altLang="en-US" sz="2400" dirty="0"/>
                  <a:t>最后一项可以用埃氏筛素数的时候记录一下就可以预处理出来，直接递推即可</a:t>
                </a:r>
              </a:p>
            </p:txBody>
          </p:sp>
        </mc:Choice>
        <mc:Fallback xmlns="">
          <p:sp>
            <p:nvSpPr>
              <p:cNvPr id="3" name="Content Placeholder 2">
                <a:extLst>
                  <a:ext uri="{FF2B5EF4-FFF2-40B4-BE49-F238E27FC236}">
                    <a16:creationId xmlns:a16="http://schemas.microsoft.com/office/drawing/2014/main" id="{0C931451-F8B0-4245-86E2-C486CFA06CE5}"/>
                  </a:ext>
                </a:extLst>
              </p:cNvPr>
              <p:cNvSpPr>
                <a:spLocks noGrp="1" noRot="1" noChangeAspect="1" noMove="1" noResize="1" noEditPoints="1" noAdjustHandles="1" noChangeArrowheads="1" noChangeShapeType="1" noTextEdit="1"/>
              </p:cNvSpPr>
              <p:nvPr>
                <p:ph idx="1"/>
              </p:nvPr>
            </p:nvSpPr>
            <p:spPr>
              <a:xfrm>
                <a:off x="838200" y="765544"/>
                <a:ext cx="10783186" cy="5411419"/>
              </a:xfrm>
              <a:blipFill>
                <a:blip r:embed="rId3"/>
                <a:stretch>
                  <a:fillRect l="-706" t="-1408" r="-3647"/>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pic>
        <p:nvPicPr>
          <p:cNvPr id="5" name="Picture 4">
            <a:extLst>
              <a:ext uri="{FF2B5EF4-FFF2-40B4-BE49-F238E27FC236}">
                <a16:creationId xmlns:a16="http://schemas.microsoft.com/office/drawing/2014/main" id="{089BAFDA-5E3F-2D46-915F-BC72EECDFFAB}"/>
              </a:ext>
            </a:extLst>
          </p:cNvPr>
          <p:cNvPicPr>
            <a:picLocks noChangeAspect="1"/>
          </p:cNvPicPr>
          <p:nvPr/>
        </p:nvPicPr>
        <p:blipFill>
          <a:blip r:embed="rId4"/>
          <a:stretch>
            <a:fillRect/>
          </a:stretch>
        </p:blipFill>
        <p:spPr>
          <a:xfrm>
            <a:off x="0" y="4043622"/>
            <a:ext cx="4088355" cy="2048834"/>
          </a:xfrm>
          <a:prstGeom prst="rect">
            <a:avLst/>
          </a:prstGeom>
        </p:spPr>
      </p:pic>
      <p:pic>
        <p:nvPicPr>
          <p:cNvPr id="6" name="Picture 5">
            <a:extLst>
              <a:ext uri="{FF2B5EF4-FFF2-40B4-BE49-F238E27FC236}">
                <a16:creationId xmlns:a16="http://schemas.microsoft.com/office/drawing/2014/main" id="{A1A8DC48-CC88-BB46-A332-FC709EA8C47C}"/>
              </a:ext>
            </a:extLst>
          </p:cNvPr>
          <p:cNvPicPr>
            <a:picLocks noChangeAspect="1"/>
          </p:cNvPicPr>
          <p:nvPr/>
        </p:nvPicPr>
        <p:blipFill>
          <a:blip r:embed="rId5"/>
          <a:stretch>
            <a:fillRect/>
          </a:stretch>
        </p:blipFill>
        <p:spPr>
          <a:xfrm>
            <a:off x="4088355" y="4043622"/>
            <a:ext cx="4088355" cy="2020573"/>
          </a:xfrm>
          <a:prstGeom prst="rect">
            <a:avLst/>
          </a:prstGeom>
        </p:spPr>
      </p:pic>
      <p:pic>
        <p:nvPicPr>
          <p:cNvPr id="7" name="Picture 6">
            <a:extLst>
              <a:ext uri="{FF2B5EF4-FFF2-40B4-BE49-F238E27FC236}">
                <a16:creationId xmlns:a16="http://schemas.microsoft.com/office/drawing/2014/main" id="{4DD8B439-0298-1A4A-9C44-25EE85617F85}"/>
              </a:ext>
            </a:extLst>
          </p:cNvPr>
          <p:cNvPicPr>
            <a:picLocks noChangeAspect="1"/>
          </p:cNvPicPr>
          <p:nvPr/>
        </p:nvPicPr>
        <p:blipFill>
          <a:blip r:embed="rId6"/>
          <a:stretch>
            <a:fillRect/>
          </a:stretch>
        </p:blipFill>
        <p:spPr>
          <a:xfrm>
            <a:off x="8132569" y="4043622"/>
            <a:ext cx="4059431" cy="2020573"/>
          </a:xfrm>
          <a:prstGeom prst="rect">
            <a:avLst/>
          </a:prstGeom>
        </p:spPr>
      </p:pic>
    </p:spTree>
    <p:extLst>
      <p:ext uri="{BB962C8B-B14F-4D97-AF65-F5344CB8AC3E}">
        <p14:creationId xmlns:p14="http://schemas.microsoft.com/office/powerpoint/2010/main" val="162355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5"/>
                <a:ext cx="9921949" cy="2913320"/>
              </a:xfrm>
            </p:spPr>
            <p:txBody>
              <a:bodyPr>
                <a:normAutofit/>
              </a:bodyPr>
              <a:lstStyle/>
              <a:p>
                <a:r>
                  <a:rPr lang="zh-CN" altLang="en-US" sz="2400" dirty="0"/>
                  <a:t>给定长度为</a:t>
                </a:r>
                <a14:m>
                  <m:oMath xmlns:m="http://schemas.openxmlformats.org/officeDocument/2006/math">
                    <m:r>
                      <a:rPr lang="zh-CN" altLang="en-US" sz="2400" i="1">
                        <a:latin typeface="Cambria Math" panose="02040503050406030204" pitchFamily="18" charset="0"/>
                      </a:rPr>
                      <m:t>𝑛</m:t>
                    </m:r>
                  </m:oMath>
                </a14:m>
                <a:r>
                  <a:rPr lang="zh-CN" altLang="en-US" sz="2400" dirty="0"/>
                  <a:t>的</a:t>
                </a:r>
                <a14:m>
                  <m:oMath xmlns:m="http://schemas.openxmlformats.org/officeDocument/2006/math">
                    <m:r>
                      <a:rPr lang="zh-CN" altLang="en-US" sz="2400" i="1" dirty="0" smtClean="0">
                        <a:latin typeface="Cambria Math" panose="02040503050406030204" pitchFamily="18" charset="0"/>
                      </a:rPr>
                      <m:t>序列</m:t>
                    </m:r>
                  </m:oMath>
                </a14:m>
                <a:r>
                  <a:rPr lang="zh-CN" altLang="en-US" sz="2400" dirty="0"/>
                  <a:t>，定义</a:t>
                </a:r>
                <a14:m>
                  <m:oMath xmlns:m="http://schemas.openxmlformats.org/officeDocument/2006/math">
                    <m:r>
                      <m:rPr>
                        <m:sty m:val="p"/>
                      </m:rPr>
                      <a:rPr lang="en-US" sz="2400" smtClean="0">
                        <a:latin typeface="Cambria Math" panose="02040503050406030204" pitchFamily="18" charset="0"/>
                      </a:rPr>
                      <m:t>f</m:t>
                    </m:r>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i</m:t>
                        </m:r>
                        <m:r>
                          <a:rPr lang="en-US" sz="2400">
                            <a:latin typeface="Cambria Math" panose="02040503050406030204" pitchFamily="18" charset="0"/>
                          </a:rPr>
                          <m:t>,</m:t>
                        </m:r>
                        <m:r>
                          <m:rPr>
                            <m:sty m:val="p"/>
                          </m:rPr>
                          <a:rPr lang="en-US" sz="2400">
                            <a:latin typeface="Cambria Math" panose="02040503050406030204" pitchFamily="18" charset="0"/>
                          </a:rPr>
                          <m:t>j</m:t>
                        </m:r>
                      </m:e>
                    </m:d>
                    <m:r>
                      <a:rPr lang="zh-CN" altLang="en-US" sz="2400" i="1" dirty="0" smtClean="0">
                        <a:latin typeface="Cambria Math" panose="02040503050406030204" pitchFamily="18" charset="0"/>
                      </a:rPr>
                      <m:t>表示从</m:t>
                    </m:r>
                    <m:r>
                      <m:rPr>
                        <m:sty m:val="p"/>
                      </m:rPr>
                      <a:rPr lang="en-US" sz="2400">
                        <a:latin typeface="Cambria Math" panose="02040503050406030204" pitchFamily="18" charset="0"/>
                      </a:rPr>
                      <m:t>i</m:t>
                    </m:r>
                    <m:r>
                      <a:rPr lang="zh-CN" altLang="en-US" sz="2400" i="1" dirty="0">
                        <a:latin typeface="Cambria Math" panose="02040503050406030204" pitchFamily="18" charset="0"/>
                      </a:rPr>
                      <m:t>到</m:t>
                    </m:r>
                    <m:r>
                      <m:rPr>
                        <m:sty m:val="p"/>
                      </m:rPr>
                      <a:rPr lang="en-US" sz="2400">
                        <a:latin typeface="Cambria Math" panose="02040503050406030204" pitchFamily="18" charset="0"/>
                      </a:rPr>
                      <m:t>j</m:t>
                    </m:r>
                    <m:r>
                      <a:rPr lang="zh-CN" altLang="en-US" sz="2400" b="0" i="1" smtClean="0">
                        <a:latin typeface="Cambria Math" panose="02040503050406030204" pitchFamily="18" charset="0"/>
                      </a:rPr>
                      <m:t> </m:t>
                    </m:r>
                    <m:r>
                      <a:rPr lang="zh-CN" altLang="en-US" sz="2400" i="1" dirty="0">
                        <a:latin typeface="Cambria Math" panose="02040503050406030204" pitchFamily="18" charset="0"/>
                      </a:rPr>
                      <m:t>"</m:t>
                    </m:r>
                    <m:r>
                      <a:rPr lang="zh-CN" altLang="en-US" sz="2400">
                        <a:latin typeface="Cambria Math" panose="02040503050406030204" pitchFamily="18" charset="0"/>
                      </a:rPr>
                      <m:t>本质不同的子序列</m:t>
                    </m:r>
                    <m:r>
                      <a:rPr lang="en-US" altLang="zh-CN" sz="2400">
                        <a:latin typeface="Cambria Math" panose="02040503050406030204" pitchFamily="18" charset="0"/>
                      </a:rPr>
                      <m:t>(</m:t>
                    </m:r>
                    <m:r>
                      <a:rPr lang="zh-CN" altLang="en-US" sz="2400">
                        <a:latin typeface="Cambria Math" panose="02040503050406030204" pitchFamily="18" charset="0"/>
                      </a:rPr>
                      <m:t>不连续</m:t>
                    </m:r>
                    <m:r>
                      <a:rPr lang="en-US" altLang="zh-CN" sz="2400">
                        <a:latin typeface="Cambria Math" panose="02040503050406030204" pitchFamily="18" charset="0"/>
                      </a:rPr>
                      <m:t>)</m:t>
                    </m:r>
                    <m:r>
                      <a:rPr lang="zh-CN" altLang="en-US" sz="2400">
                        <a:latin typeface="Cambria Math" panose="02040503050406030204" pitchFamily="18" charset="0"/>
                      </a:rPr>
                      <m:t>个数</m:t>
                    </m:r>
                    <m:r>
                      <a:rPr lang="en-US" altLang="zh-CN" sz="2400" i="1">
                        <a:latin typeface="Cambria Math" panose="02040503050406030204" pitchFamily="18" charset="0"/>
                      </a:rPr>
                      <m:t>"</m:t>
                    </m:r>
                  </m:oMath>
                </a14:m>
                <a:r>
                  <a:rPr lang="zh-CN" altLang="en-US" sz="2400" dirty="0"/>
                  <a:t>，求</a:t>
                </a:r>
                <a14:m>
                  <m:oMath xmlns:m="http://schemas.openxmlformats.org/officeDocument/2006/math">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1≤</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𝑛</m:t>
                        </m:r>
                      </m:sub>
                      <m:sup/>
                      <m:e>
                        <m:r>
                          <a:rPr lang="en-US" sz="2400" i="1">
                            <a:latin typeface="Cambria Math" panose="02040503050406030204" pitchFamily="18" charset="0"/>
                          </a:rPr>
                          <m:t>𝑓</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e>
                    </m:nary>
                  </m:oMath>
                </a14:m>
                <a:r>
                  <a:rPr lang="en-US" sz="2400" dirty="0">
                    <a:effectLst/>
                  </a:rPr>
                  <a:t> </a:t>
                </a:r>
                <a:endParaRPr lang="en-US" altLang="zh-CN" sz="2400" dirty="0"/>
              </a:p>
              <a:p>
                <a14:m>
                  <m:oMath xmlns:m="http://schemas.openxmlformats.org/officeDocument/2006/math">
                    <m:r>
                      <m:rPr>
                        <m:sty m:val="p"/>
                      </m:rPr>
                      <a:rPr lang="en-US" altLang="zh-CN" sz="2400">
                        <a:latin typeface="Cambria Math" panose="02040503050406030204" pitchFamily="18" charset="0"/>
                      </a:rPr>
                      <m:t>n</m:t>
                    </m:r>
                    <m:r>
                      <a:rPr lang="zh-CN" altLang="en-US" sz="2400">
                        <a:latin typeface="Cambria Math" panose="02040503050406030204" pitchFamily="18" charset="0"/>
                      </a:rPr>
                      <m:t>≤</m:t>
                    </m:r>
                    <m:r>
                      <a:rPr lang="en-US" altLang="zh-CN" sz="2400" i="1">
                        <a:latin typeface="Cambria Math" panose="02040503050406030204" pitchFamily="18" charset="0"/>
                      </a:rPr>
                      <m:t>1</m:t>
                    </m:r>
                    <m:r>
                      <m:rPr>
                        <m:sty m:val="p"/>
                      </m:rPr>
                      <a:rPr lang="en-US" altLang="zh-CN" sz="2400">
                        <a:latin typeface="Cambria Math" panose="02040503050406030204" pitchFamily="18" charset="0"/>
                      </a:rPr>
                      <m:t>e</m:t>
                    </m:r>
                    <m:r>
                      <a:rPr lang="en-US" altLang="zh-CN" sz="2400" b="0" i="1" smtClean="0">
                        <a:latin typeface="Cambria Math" panose="02040503050406030204" pitchFamily="18" charset="0"/>
                      </a:rPr>
                      <m:t>5</m:t>
                    </m:r>
                  </m:oMath>
                </a14:m>
                <a:endParaRPr lang="zh-CN" altLang="en-US" sz="2400" dirty="0"/>
              </a:p>
              <a:p>
                <a:endParaRPr lang="zh-CN" altLang="en-US" sz="2400" dirty="0"/>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5"/>
                <a:ext cx="9921949" cy="2913320"/>
              </a:xfrm>
              <a:blipFill>
                <a:blip r:embed="rId3"/>
                <a:stretch>
                  <a:fillRect l="-767" t="-10000"/>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89545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931451-F8B0-4245-86E2-C486CFA06CE5}"/>
                  </a:ext>
                </a:extLst>
              </p:cNvPr>
              <p:cNvSpPr>
                <a:spLocks noGrp="1"/>
              </p:cNvSpPr>
              <p:nvPr>
                <p:ph idx="1"/>
              </p:nvPr>
            </p:nvSpPr>
            <p:spPr>
              <a:xfrm>
                <a:off x="838200" y="765544"/>
                <a:ext cx="10783186" cy="5411419"/>
              </a:xfrm>
            </p:spPr>
            <p:txBody>
              <a:bodyPr>
                <a:normAutofit/>
              </a:bodyPr>
              <a:lstStyle/>
              <a:p>
                <a:r>
                  <a:rPr lang="en-US" altLang="zh-CN" sz="2400" dirty="0"/>
                  <a:t>sol:</a:t>
                </a:r>
              </a:p>
              <a:p>
                <a:r>
                  <a:rPr lang="zh-CN" altLang="en-US" sz="2400" dirty="0"/>
                  <a:t>说实话这种求</a:t>
                </a:r>
                <a14:m>
                  <m:oMath xmlns:m="http://schemas.openxmlformats.org/officeDocument/2006/math">
                    <m:sSup>
                      <m:sSupPr>
                        <m:ctrlPr>
                          <a:rPr lang="en-US" sz="2400" i="1">
                            <a:latin typeface="Cambria Math" panose="02040503050406030204" pitchFamily="18" charset="0"/>
                          </a:rPr>
                        </m:ctrlPr>
                      </m:sSupPr>
                      <m:e>
                        <m:r>
                          <a:rPr lang="en-US" sz="2400">
                            <a:latin typeface="Cambria Math" panose="02040503050406030204" pitchFamily="18" charset="0"/>
                          </a:rPr>
                          <m:t>𝑛</m:t>
                        </m:r>
                      </m:e>
                      <m:sup>
                        <m:r>
                          <a:rPr lang="en-US" sz="2400">
                            <a:latin typeface="Cambria Math" panose="02040503050406030204" pitchFamily="18" charset="0"/>
                          </a:rPr>
                          <m:t>2</m:t>
                        </m:r>
                      </m:sup>
                    </m:sSup>
                  </m:oMath>
                </a14:m>
                <a:r>
                  <a:rPr lang="zh-CN" altLang="en-US" sz="2400" dirty="0"/>
                  <a:t>答案和的，基本都是要通过数据结构或者递推来求以</a:t>
                </a:r>
                <a14:m>
                  <m:oMath xmlns:m="http://schemas.openxmlformats.org/officeDocument/2006/math">
                    <m:r>
                      <a:rPr lang="en-US" sz="2400">
                        <a:latin typeface="Cambria Math" panose="02040503050406030204" pitchFamily="18" charset="0"/>
                      </a:rPr>
                      <m:t>𝑖</m:t>
                    </m:r>
                  </m:oMath>
                </a14:m>
                <a:r>
                  <a:rPr lang="zh-CN" altLang="en-US" sz="2400" dirty="0"/>
                  <a:t>为一端点的前缀</a:t>
                </a:r>
                <a:r>
                  <a:rPr lang="en-US" altLang="zh-CN" sz="2400" dirty="0"/>
                  <a:t>/</a:t>
                </a:r>
                <a:r>
                  <a:rPr lang="zh-CN" altLang="en-US" sz="2400" dirty="0"/>
                  <a:t>后缀答案，即</a:t>
                </a:r>
                <a14:m>
                  <m:oMath xmlns:m="http://schemas.openxmlformats.org/officeDocument/2006/math">
                    <m:r>
                      <m:rPr>
                        <m:sty m:val="p"/>
                      </m:rPr>
                      <a:rPr lang="en-US" sz="2400">
                        <a:latin typeface="Cambria Math" panose="02040503050406030204" pitchFamily="18" charset="0"/>
                      </a:rPr>
                      <m:t>O</m:t>
                    </m:r>
                    <m:r>
                      <a:rPr lang="en-US" sz="2400">
                        <a:latin typeface="Cambria Math" panose="02040503050406030204" pitchFamily="18" charset="0"/>
                      </a:rPr>
                      <m:t>(1)</m:t>
                    </m:r>
                  </m:oMath>
                </a14:m>
                <a:r>
                  <a:rPr lang="en-US" sz="2400" dirty="0"/>
                  <a:t> </a:t>
                </a:r>
                <a:r>
                  <a:rPr lang="zh-CN" altLang="en-US" sz="2400" dirty="0"/>
                  <a:t>或</a:t>
                </a:r>
                <a14:m>
                  <m:oMath xmlns:m="http://schemas.openxmlformats.org/officeDocument/2006/math">
                    <m:r>
                      <m:rPr>
                        <m:sty m:val="p"/>
                      </m:rPr>
                      <a:rPr lang="en-US" sz="2400">
                        <a:latin typeface="Cambria Math" panose="02040503050406030204" pitchFamily="18" charset="0"/>
                      </a:rPr>
                      <m:t>O</m:t>
                    </m:r>
                    <m:d>
                      <m:dPr>
                        <m:ctrlPr>
                          <a:rPr lang="en-US" sz="2400" i="1">
                            <a:latin typeface="Cambria Math" panose="02040503050406030204" pitchFamily="18" charset="0"/>
                          </a:rPr>
                        </m:ctrlPr>
                      </m:dPr>
                      <m:e>
                        <m:r>
                          <a:rPr lang="en-US" sz="2400">
                            <a:latin typeface="Cambria Math" panose="02040503050406030204" pitchFamily="18" charset="0"/>
                          </a:rPr>
                          <m:t>𝑙𝑜</m:t>
                        </m:r>
                        <m:sSub>
                          <m:sSubPr>
                            <m:ctrlPr>
                              <a:rPr lang="en-US" sz="2400" i="1">
                                <a:latin typeface="Cambria Math" panose="02040503050406030204" pitchFamily="18" charset="0"/>
                              </a:rPr>
                            </m:ctrlPr>
                          </m:sSubPr>
                          <m:e>
                            <m:r>
                              <a:rPr lang="en-US" sz="2400">
                                <a:latin typeface="Cambria Math" panose="02040503050406030204" pitchFamily="18" charset="0"/>
                              </a:rPr>
                              <m:t>𝑔</m:t>
                            </m:r>
                          </m:e>
                          <m:sub>
                            <m:r>
                              <a:rPr lang="en-US" sz="2400">
                                <a:latin typeface="Cambria Math" panose="02040503050406030204" pitchFamily="18" charset="0"/>
                              </a:rPr>
                              <m:t>𝑛</m:t>
                            </m:r>
                          </m:sub>
                        </m:sSub>
                      </m:e>
                    </m:d>
                  </m:oMath>
                </a14:m>
                <a:r>
                  <a:rPr lang="zh-CN" altLang="en-US" sz="2400" dirty="0"/>
                  <a:t>求出</a:t>
                </a:r>
                <a14:m>
                  <m:oMath xmlns:m="http://schemas.openxmlformats.org/officeDocument/2006/math">
                    <m:nary>
                      <m:naryPr>
                        <m:chr m:val="∑"/>
                        <m:limLoc m:val="undOvr"/>
                        <m:ctrlPr>
                          <a:rPr lang="en-US" sz="2400" i="1">
                            <a:latin typeface="Cambria Math" panose="02040503050406030204" pitchFamily="18" charset="0"/>
                          </a:rPr>
                        </m:ctrlPr>
                      </m:naryPr>
                      <m:sub>
                        <m:r>
                          <a:rPr lang="en-US" sz="2400">
                            <a:latin typeface="Cambria Math" panose="02040503050406030204" pitchFamily="18" charset="0"/>
                          </a:rPr>
                          <m:t>𝑗</m:t>
                        </m:r>
                        <m:r>
                          <a:rPr lang="en-US" sz="2400">
                            <a:latin typeface="Cambria Math" panose="02040503050406030204" pitchFamily="18" charset="0"/>
                          </a:rPr>
                          <m:t>=1</m:t>
                        </m:r>
                      </m:sub>
                      <m:sup>
                        <m:r>
                          <a:rPr lang="en-US" sz="2400">
                            <a:latin typeface="Cambria Math" panose="02040503050406030204" pitchFamily="18" charset="0"/>
                          </a:rPr>
                          <m:t>𝑖</m:t>
                        </m:r>
                      </m:sup>
                      <m:e>
                        <m:r>
                          <a:rPr lang="en-US" sz="2400">
                            <a:latin typeface="Cambria Math" panose="02040503050406030204" pitchFamily="18" charset="0"/>
                          </a:rPr>
                          <m:t>𝑎𝑛𝑠</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𝑗</m:t>
                            </m:r>
                          </m:e>
                        </m:d>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e>
                    </m:nary>
                  </m:oMath>
                </a14:m>
                <a:r>
                  <a:rPr lang="en-US" sz="2400" dirty="0"/>
                  <a:t> </a:t>
                </a:r>
                <a:r>
                  <a:rPr lang="zh-CN" altLang="en-US" sz="2400" dirty="0"/>
                  <a:t>，最后再把这一串答案加起来</a:t>
                </a:r>
                <a:endParaRPr lang="en-US" altLang="zh-CN" sz="2400" dirty="0"/>
              </a:p>
              <a:p>
                <a14:m>
                  <m:oMath xmlns:m="http://schemas.openxmlformats.org/officeDocument/2006/math">
                    <m:r>
                      <a:rPr lang="en-US" sz="2400">
                        <a:latin typeface="Cambria Math" panose="02040503050406030204" pitchFamily="18" charset="0"/>
                      </a:rPr>
                      <m:t>𝑑𝑝</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oMath>
                </a14:m>
                <a:r>
                  <a:rPr lang="en-US" sz="2400" dirty="0"/>
                  <a:t> </a:t>
                </a:r>
                <a:r>
                  <a:rPr lang="zh-CN" altLang="en-US" sz="2400" dirty="0"/>
                  <a:t>表示</a:t>
                </a:r>
                <a14:m>
                  <m:oMath xmlns:m="http://schemas.openxmlformats.org/officeDocument/2006/math">
                    <m:nary>
                      <m:naryPr>
                        <m:chr m:val="∑"/>
                        <m:limLoc m:val="undOvr"/>
                        <m:ctrlPr>
                          <a:rPr lang="en-US" sz="2400" i="1">
                            <a:latin typeface="Cambria Math" panose="02040503050406030204" pitchFamily="18" charset="0"/>
                          </a:rPr>
                        </m:ctrlPr>
                      </m:naryPr>
                      <m:sub>
                        <m:r>
                          <a:rPr lang="en-US" sz="2400">
                            <a:latin typeface="Cambria Math" panose="02040503050406030204" pitchFamily="18" charset="0"/>
                          </a:rPr>
                          <m:t>𝑗</m:t>
                        </m:r>
                        <m:r>
                          <a:rPr lang="en-US" sz="2400">
                            <a:latin typeface="Cambria Math" panose="02040503050406030204" pitchFamily="18" charset="0"/>
                          </a:rPr>
                          <m:t>=1</m:t>
                        </m:r>
                      </m:sub>
                      <m:sup>
                        <m:r>
                          <a:rPr lang="en-US" sz="2400">
                            <a:latin typeface="Cambria Math" panose="02040503050406030204" pitchFamily="18" charset="0"/>
                          </a:rPr>
                          <m:t>𝑖</m:t>
                        </m:r>
                      </m:sup>
                      <m:e>
                        <m:r>
                          <a:rPr lang="en-US" sz="2400">
                            <a:latin typeface="Cambria Math" panose="02040503050406030204" pitchFamily="18" charset="0"/>
                          </a:rPr>
                          <m:t>𝑓</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𝑗</m:t>
                            </m:r>
                            <m:r>
                              <a:rPr lang="en-US" sz="2400">
                                <a:latin typeface="Cambria Math" panose="02040503050406030204" pitchFamily="18" charset="0"/>
                              </a:rPr>
                              <m:t>,</m:t>
                            </m:r>
                            <m:r>
                              <a:rPr lang="en-US" sz="2400">
                                <a:latin typeface="Cambria Math" panose="02040503050406030204" pitchFamily="18" charset="0"/>
                              </a:rPr>
                              <m:t>𝑖</m:t>
                            </m:r>
                          </m:e>
                        </m:d>
                      </m:e>
                    </m:nary>
                  </m:oMath>
                </a14:m>
                <a:r>
                  <a:rPr lang="en-US" sz="2400" dirty="0"/>
                  <a:t> ，</a:t>
                </a:r>
                <a:r>
                  <a:rPr lang="zh-CN" altLang="en-US" sz="2400" dirty="0"/>
                  <a:t>则</a:t>
                </a:r>
                <a14:m>
                  <m:oMath xmlns:m="http://schemas.openxmlformats.org/officeDocument/2006/math">
                    <m:r>
                      <a:rPr lang="en-US" sz="2400">
                        <a:latin typeface="Cambria Math" panose="02040503050406030204" pitchFamily="18" charset="0"/>
                      </a:rPr>
                      <m:t>𝑑𝑝</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r>
                      <a:rPr lang="en-US" sz="2400">
                        <a:latin typeface="Cambria Math" panose="02040503050406030204" pitchFamily="18" charset="0"/>
                      </a:rPr>
                      <m:t>=2×</m:t>
                    </m:r>
                    <m:r>
                      <a:rPr lang="en-US" sz="2400">
                        <a:latin typeface="Cambria Math" panose="02040503050406030204" pitchFamily="18" charset="0"/>
                      </a:rPr>
                      <m:t>𝑑𝑝</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r>
                          <a:rPr lang="en-US" sz="2400">
                            <a:latin typeface="Cambria Math" panose="02040503050406030204" pitchFamily="18" charset="0"/>
                          </a:rPr>
                          <m:t>−1</m:t>
                        </m:r>
                      </m:e>
                    </m:d>
                    <m:r>
                      <a:rPr lang="en-US" sz="2400">
                        <a:latin typeface="Cambria Math" panose="02040503050406030204" pitchFamily="18" charset="0"/>
                      </a:rPr>
                      <m:t>+2</m:t>
                    </m:r>
                  </m:oMath>
                </a14:m>
                <a:r>
                  <a:rPr lang="en-US" sz="2400" dirty="0"/>
                  <a:t> ，</a:t>
                </a:r>
                <a:r>
                  <a:rPr lang="zh-CN" altLang="en-US" sz="2400" dirty="0"/>
                  <a:t>即对于之前的每个子串选择接上</a:t>
                </a:r>
                <a:r>
                  <a:rPr lang="en-US" altLang="zh-CN" sz="2400" dirty="0"/>
                  <a:t>/</a:t>
                </a:r>
                <a:r>
                  <a:rPr lang="zh-CN" altLang="en-US" sz="2400" dirty="0"/>
                  <a:t>不接上当前的数字，再加上</a:t>
                </a:r>
                <a14:m>
                  <m:oMath xmlns:m="http://schemas.openxmlformats.org/officeDocument/2006/math">
                    <m:r>
                      <a:rPr lang="en-US" sz="2400">
                        <a:latin typeface="Cambria Math" panose="02040503050406030204" pitchFamily="18" charset="0"/>
                      </a:rPr>
                      <m:t>𝑓</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𝑖</m:t>
                        </m:r>
                      </m:e>
                    </m:d>
                    <m:r>
                      <a:rPr lang="en-US" sz="2400">
                        <a:latin typeface="Cambria Math" panose="02040503050406030204" pitchFamily="18" charset="0"/>
                      </a:rPr>
                      <m:t>=2</m:t>
                    </m:r>
                  </m:oMath>
                </a14:m>
                <a:r>
                  <a:rPr lang="en-US" sz="2400" dirty="0"/>
                  <a:t> ；</a:t>
                </a:r>
                <a:r>
                  <a:rPr lang="zh-CN" altLang="en-US" sz="2400" dirty="0"/>
                  <a:t>这里会出现一些重复的要减去</a:t>
                </a:r>
                <a:endParaRPr lang="en-US" altLang="zh-CN" sz="2400" dirty="0"/>
              </a:p>
              <a:p>
                <a14:m>
                  <m:oMath xmlns:m="http://schemas.openxmlformats.org/officeDocument/2006/math">
                    <m:r>
                      <a:rPr lang="en-US" sz="2400">
                        <a:latin typeface="Cambria Math" panose="02040503050406030204" pitchFamily="18" charset="0"/>
                      </a:rPr>
                      <m:t>1 2 9…9</m:t>
                    </m:r>
                  </m:oMath>
                </a14:m>
                <a:r>
                  <a:rPr lang="zh-CN" altLang="en-US" sz="2400" dirty="0"/>
                  <a:t>重复的部分是</a:t>
                </a:r>
                <a:r>
                  <a:rPr lang="en-US" altLang="zh-CN" sz="2400" dirty="0"/>
                  <a:t>1</a:t>
                </a:r>
                <a:r>
                  <a:rPr lang="zh-CN" altLang="en-US" sz="2400" dirty="0"/>
                  <a:t> </a:t>
                </a:r>
                <a:r>
                  <a:rPr lang="en-US" altLang="zh-CN" sz="2400" dirty="0"/>
                  <a:t>2</a:t>
                </a:r>
                <a:r>
                  <a:rPr lang="zh-CN" altLang="en-US" sz="2400" dirty="0"/>
                  <a:t>会与两个</a:t>
                </a:r>
                <a:r>
                  <a:rPr lang="en-US" altLang="zh-CN" sz="2400" dirty="0"/>
                  <a:t>9</a:t>
                </a:r>
                <a:r>
                  <a:rPr lang="zh-CN" altLang="en-US" sz="2400" dirty="0"/>
                  <a:t>联合，所以减去一个</a:t>
                </a:r>
                <a14:m>
                  <m:oMath xmlns:m="http://schemas.openxmlformats.org/officeDocument/2006/math">
                    <m:r>
                      <a:rPr lang="en-US" sz="2400">
                        <a:latin typeface="Cambria Math" panose="02040503050406030204" pitchFamily="18" charset="0"/>
                      </a:rPr>
                      <m:t>𝑑𝑝</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𝑝𝑟𝑒</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𝑎</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𝑖</m:t>
                                </m:r>
                              </m:e>
                            </m:d>
                          </m:e>
                        </m:d>
                        <m:r>
                          <a:rPr lang="en-US" sz="2400">
                            <a:latin typeface="Cambria Math" panose="02040503050406030204" pitchFamily="18" charset="0"/>
                          </a:rPr>
                          <m:t>−1</m:t>
                        </m:r>
                      </m:e>
                    </m:d>
                  </m:oMath>
                </a14:m>
                <a:r>
                  <a:rPr lang="en-US" sz="2400" dirty="0"/>
                  <a:t> ，</a:t>
                </a:r>
                <a:r>
                  <a:rPr lang="zh-CN" altLang="en-US" sz="2400" dirty="0"/>
                  <a:t>另外还要减去一个单独的</a:t>
                </a:r>
                <a:r>
                  <a:rPr lang="en-US" altLang="zh-CN" sz="2400" dirty="0"/>
                  <a:t>9</a:t>
                </a:r>
              </a:p>
            </p:txBody>
          </p:sp>
        </mc:Choice>
        <mc:Fallback xmlns="">
          <p:sp>
            <p:nvSpPr>
              <p:cNvPr id="3" name="Content Placeholder 2">
                <a:extLst>
                  <a:ext uri="{FF2B5EF4-FFF2-40B4-BE49-F238E27FC236}">
                    <a16:creationId xmlns:a16="http://schemas.microsoft.com/office/drawing/2014/main" id="{0C931451-F8B0-4245-86E2-C486CFA06CE5}"/>
                  </a:ext>
                </a:extLst>
              </p:cNvPr>
              <p:cNvSpPr>
                <a:spLocks noGrp="1" noRot="1" noChangeAspect="1" noMove="1" noResize="1" noEditPoints="1" noAdjustHandles="1" noChangeArrowheads="1" noChangeShapeType="1" noTextEdit="1"/>
              </p:cNvSpPr>
              <p:nvPr>
                <p:ph idx="1"/>
              </p:nvPr>
            </p:nvSpPr>
            <p:spPr>
              <a:xfrm>
                <a:off x="838200" y="765544"/>
                <a:ext cx="10783186" cy="5411419"/>
              </a:xfrm>
              <a:blipFill>
                <a:blip r:embed="rId3"/>
                <a:stretch>
                  <a:fillRect l="-706" t="-1408" r="-2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327AE95-3D04-4A48-A22D-6BBD50E64CC0}"/>
              </a:ext>
            </a:extLst>
          </p:cNvPr>
          <p:cNvPicPr>
            <a:picLocks noChangeAspect="1"/>
          </p:cNvPicPr>
          <p:nvPr/>
        </p:nvPicPr>
        <p:blipFill>
          <a:blip r:embed="rId4"/>
          <a:stretch>
            <a:fillRect/>
          </a:stretch>
        </p:blipFill>
        <p:spPr>
          <a:xfrm rot="16200000">
            <a:off x="3262544" y="1734946"/>
            <a:ext cx="2698710" cy="7547398"/>
          </a:xfrm>
          <a:prstGeom prst="rect">
            <a:avLst/>
          </a:prstGeom>
        </p:spPr>
      </p:pic>
      <p:sp>
        <p:nvSpPr>
          <p:cNvPr id="5" name="TextBox 4">
            <a:extLst>
              <a:ext uri="{FF2B5EF4-FFF2-40B4-BE49-F238E27FC236}">
                <a16:creationId xmlns:a16="http://schemas.microsoft.com/office/drawing/2014/main" id="{CC845FD5-DCCE-6A44-B1E6-E4BFC0BFE2FF}"/>
              </a:ext>
            </a:extLst>
          </p:cNvPr>
          <p:cNvSpPr txBox="1"/>
          <p:nvPr/>
        </p:nvSpPr>
        <p:spPr>
          <a:xfrm>
            <a:off x="9462977" y="5135526"/>
            <a:ext cx="2020186" cy="369332"/>
          </a:xfrm>
          <a:prstGeom prst="rect">
            <a:avLst/>
          </a:prstGeom>
          <a:noFill/>
        </p:spPr>
        <p:txBody>
          <a:bodyPr wrap="square" rtlCol="0">
            <a:spAutoFit/>
          </a:bodyPr>
          <a:lstStyle/>
          <a:p>
            <a:r>
              <a:rPr lang="en-US" dirty="0"/>
              <a:t>←</a:t>
            </a:r>
            <a:r>
              <a:rPr lang="en-US" dirty="0" err="1"/>
              <a:t>丑陋的手模</a:t>
            </a:r>
            <a:endParaRPr lang="en-US" dirty="0"/>
          </a:p>
        </p:txBody>
      </p:sp>
      <p:sp>
        <p:nvSpPr>
          <p:cNvPr id="6"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272932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738187" y="373964"/>
            <a:ext cx="10515600" cy="6916277"/>
          </a:xfrm>
        </p:spPr>
        <p:txBody>
          <a:bodyPr>
            <a:normAutofit/>
          </a:bodyPr>
          <a:lstStyle/>
          <a:p>
            <a:r>
              <a:rPr lang="zh-CN" altLang="en-US" sz="2400" dirty="0"/>
              <a:t>关于贪心的回忆和讨论</a:t>
            </a:r>
            <a:endParaRPr lang="en-US" altLang="zh-CN" sz="2400" dirty="0"/>
          </a:p>
          <a:p>
            <a:r>
              <a:rPr lang="en-US" altLang="zh-CN" sz="2400" dirty="0"/>
              <a:t>n</a:t>
            </a:r>
            <a:r>
              <a:rPr lang="zh-CN" altLang="en-US" sz="2400" dirty="0"/>
              <a:t>堆数，每堆选一个，相加，求最大值？</a:t>
            </a:r>
            <a:endParaRPr lang="en-US" altLang="zh-CN" sz="2400" dirty="0"/>
          </a:p>
          <a:p>
            <a:r>
              <a:rPr lang="zh-CN" altLang="en-US" sz="2400" dirty="0"/>
              <a:t>这里我们很自然的想到每堆都取最大的那个数，这是组成原问题的子问题，我们找到正确性显然的子问题，即局部最优解，并通过能保证正确性的合并方法，把这些子问题合并成全局最优解，局部最优</a:t>
            </a:r>
            <a:r>
              <a:rPr lang="en-US" altLang="zh-CN" sz="2400" dirty="0"/>
              <a:t>+</a:t>
            </a:r>
            <a:r>
              <a:rPr lang="zh-CN" altLang="en-US" sz="2400" dirty="0"/>
              <a:t>合并就是贪心的一个基本模型； 换成一句熟悉话叫做“下一步最优是从当前最优得到的”。所以为了计算最终的最优值，只需要存储每一步的最优值即可；</a:t>
            </a:r>
            <a:endParaRPr lang="en-US" altLang="zh-CN" sz="2400" dirty="0"/>
          </a:p>
          <a:p>
            <a:r>
              <a:rPr lang="zh-CN" altLang="en-US" sz="2400" dirty="0"/>
              <a:t>如果只看最优状态之间的计算过程是不是和斐波那契数列的计算很像？所以合并子问题的方法是递推。</a:t>
            </a:r>
            <a:endParaRPr lang="en-US" altLang="zh-CN" sz="2400" dirty="0"/>
          </a:p>
          <a:p>
            <a:r>
              <a:rPr lang="zh-CN" altLang="en-US" sz="2400" dirty="0"/>
              <a:t>再比如：一列</a:t>
            </a:r>
            <a:r>
              <a:rPr lang="en-US" altLang="zh-CN" sz="2400" dirty="0"/>
              <a:t>10</a:t>
            </a:r>
            <a:r>
              <a:rPr lang="zh-CN" altLang="en-US" sz="2400" dirty="0"/>
              <a:t>个数，对任意两个数都满足较大数在后面</a:t>
            </a:r>
            <a:endParaRPr lang="en-US" altLang="zh-CN" sz="2400" dirty="0"/>
          </a:p>
          <a:p>
            <a:r>
              <a:rPr lang="zh-CN" altLang="en-US" sz="2400" dirty="0"/>
              <a:t>那么</a:t>
            </a:r>
            <a:r>
              <a:rPr lang="en-US" altLang="zh-CN" sz="2400" dirty="0"/>
              <a:t>1-9</a:t>
            </a:r>
            <a:r>
              <a:rPr lang="zh-CN" altLang="en-US" sz="2400" dirty="0"/>
              <a:t>对</a:t>
            </a:r>
            <a:r>
              <a:rPr lang="en-US" altLang="zh-CN" sz="2400" dirty="0"/>
              <a:t>10</a:t>
            </a:r>
            <a:r>
              <a:rPr lang="zh-CN" altLang="en-US" sz="2400" dirty="0"/>
              <a:t>满足条件就是子问题，</a:t>
            </a:r>
            <a:r>
              <a:rPr lang="en-US" altLang="zh-CN" sz="2400" dirty="0"/>
              <a:t>1-8</a:t>
            </a:r>
            <a:r>
              <a:rPr lang="zh-CN" altLang="en-US" sz="2400" dirty="0"/>
              <a:t>对</a:t>
            </a:r>
            <a:r>
              <a:rPr lang="en-US" altLang="zh-CN" sz="2400" dirty="0"/>
              <a:t>9</a:t>
            </a:r>
            <a:r>
              <a:rPr lang="zh-CN" altLang="en-US" sz="2400" dirty="0"/>
              <a:t>满足条件就是这个子问题的子问题，这就是冒泡排序，它本身就是一种贪心</a:t>
            </a:r>
            <a:endParaRPr lang="en-US" altLang="zh-CN" sz="2400" dirty="0"/>
          </a:p>
          <a:p>
            <a:r>
              <a:rPr lang="zh-CN" altLang="en-US" sz="2400" dirty="0"/>
              <a:t>如果能证明局部最优解，即前后两数之间满足某种关系，否则就交换，再结合冒泡排序，那么这也是一种贪心模型</a:t>
            </a:r>
            <a:r>
              <a:rPr lang="en-US" altLang="zh-CN" sz="2400" dirty="0"/>
              <a:t>=</a:t>
            </a:r>
            <a:r>
              <a:rPr lang="zh-CN" altLang="en-US" sz="2400" dirty="0"/>
              <a:t>局部最优</a:t>
            </a:r>
            <a:r>
              <a:rPr lang="en-US" altLang="zh-CN" sz="2400" dirty="0"/>
              <a:t>+</a:t>
            </a:r>
            <a:r>
              <a:rPr lang="zh-CN" altLang="en-US" sz="2400" dirty="0"/>
              <a:t>合并</a:t>
            </a:r>
            <a:endParaRPr lang="en-US" altLang="zh-CN" sz="2400" dirty="0"/>
          </a:p>
          <a:p>
            <a:r>
              <a:rPr lang="zh-CN" altLang="en-US" sz="2400" dirty="0"/>
              <a:t>所以冒泡排序也是一种由局部最优解向全局最优解转化的手段；通过冒泡排序的过程证明了正确性，那么任何排序都能达到同样的最终结果</a:t>
            </a:r>
            <a:endParaRPr lang="en-US" altLang="zh-CN" sz="2400" dirty="0"/>
          </a:p>
        </p:txBody>
      </p:sp>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396121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5"/>
            <a:ext cx="10515600" cy="5747234"/>
          </a:xfrm>
        </p:spPr>
        <p:txBody>
          <a:bodyPr>
            <a:normAutofit lnSpcReduction="10000"/>
          </a:bodyPr>
          <a:lstStyle/>
          <a:p>
            <a:r>
              <a:rPr lang="zh-CN" altLang="en-US" sz="2400" dirty="0"/>
              <a:t>关于贪心的回忆和讨论</a:t>
            </a:r>
            <a:endParaRPr lang="en-US" altLang="zh-CN" sz="2400" dirty="0"/>
          </a:p>
          <a:p>
            <a:r>
              <a:rPr lang="zh-CN" altLang="en-US" sz="2400" dirty="0"/>
              <a:t>上一页提到的微扰是证明贪心局部最优解的一种方法：在一决策顺序中比较交换</a:t>
            </a:r>
            <a:r>
              <a:rPr lang="en-US" altLang="zh-CN" sz="2400" dirty="0"/>
              <a:t>/</a:t>
            </a:r>
            <a:r>
              <a:rPr lang="zh-CN" altLang="en-US" sz="2400" dirty="0"/>
              <a:t>不交换顺序后的结果，发现某一种更优，从而得到最优顺序中前后关系，由此排序得到全局最优解</a:t>
            </a:r>
            <a:endParaRPr lang="en-US" altLang="zh-CN" sz="2400" dirty="0"/>
          </a:p>
          <a:p>
            <a:r>
              <a:rPr lang="zh-CN" altLang="en-US" sz="2400" dirty="0"/>
              <a:t>还有一种方法是决策包容： 一个决策包含了另外一个决策，必然前者更优；比如：给你</a:t>
            </a:r>
            <a:r>
              <a:rPr lang="en-US" altLang="zh-CN" sz="2400" dirty="0"/>
              <a:t>n</a:t>
            </a:r>
            <a:r>
              <a:rPr lang="zh-CN" altLang="en-US" sz="2400" dirty="0"/>
              <a:t>个区间，选最多的区间使他们不重叠？</a:t>
            </a:r>
            <a:endParaRPr lang="en-US" altLang="zh-CN" sz="2400" dirty="0"/>
          </a:p>
          <a:p>
            <a:r>
              <a:rPr lang="zh-CN" altLang="en-US" sz="2400" dirty="0"/>
              <a:t>按照右端点排完序后，碰到第一个和之前选择不重叠的就选；如果不选这个选更后面的，那考虑接下来的区间左端点范围，显然前者包含后者，所以选前者肯定不会更差</a:t>
            </a:r>
            <a:endParaRPr lang="en-US" altLang="zh-CN" sz="2400" dirty="0"/>
          </a:p>
          <a:p>
            <a:r>
              <a:rPr lang="zh-CN" altLang="en-US" sz="2400" dirty="0"/>
              <a:t>但有些时候，我们很容易找到局部最优解，却并不能把它合成全局最优解，比如：</a:t>
            </a:r>
            <a:r>
              <a:rPr lang="en-US" altLang="zh-CN" sz="2400" dirty="0"/>
              <a:t>n</a:t>
            </a:r>
            <a:r>
              <a:rPr lang="zh-CN" altLang="en-US" sz="2400" dirty="0"/>
              <a:t>堆数，每堆选一个，相加，求模</a:t>
            </a:r>
            <a:r>
              <a:rPr lang="en-US" altLang="zh-CN" sz="2400" dirty="0"/>
              <a:t>7</a:t>
            </a:r>
            <a:r>
              <a:rPr lang="zh-CN" altLang="en-US" sz="2400" dirty="0"/>
              <a:t>的最大值？</a:t>
            </a:r>
            <a:endParaRPr lang="en-US" altLang="zh-CN" sz="2400" dirty="0"/>
          </a:p>
          <a:p>
            <a:r>
              <a:rPr lang="zh-CN" altLang="en-US" sz="2400" dirty="0"/>
              <a:t>两个模</a:t>
            </a:r>
            <a:r>
              <a:rPr lang="en-US" altLang="zh-CN" sz="2400" dirty="0"/>
              <a:t>7</a:t>
            </a:r>
            <a:r>
              <a:rPr lang="zh-CN" altLang="en-US" sz="2400" dirty="0"/>
              <a:t>等于</a:t>
            </a:r>
            <a:r>
              <a:rPr lang="en-US" altLang="zh-CN" sz="2400" dirty="0"/>
              <a:t>6</a:t>
            </a:r>
            <a:r>
              <a:rPr lang="zh-CN" altLang="en-US" sz="2400" dirty="0"/>
              <a:t>的数确实是局部最优解，但二者相加模</a:t>
            </a:r>
            <a:r>
              <a:rPr lang="en-US" altLang="zh-CN" sz="2400" dirty="0"/>
              <a:t>7</a:t>
            </a:r>
            <a:r>
              <a:rPr lang="zh-CN" altLang="en-US" sz="2400" dirty="0"/>
              <a:t>才</a:t>
            </a:r>
            <a:r>
              <a:rPr lang="en-US" altLang="zh-CN" sz="2400" dirty="0"/>
              <a:t>=2</a:t>
            </a:r>
            <a:r>
              <a:rPr lang="zh-CN" altLang="en-US" sz="2400" dirty="0"/>
              <a:t>，这显然不是全局最优解；对于这种不能由局部最优解转移，需要记录更多局部信息即一个阶段存在若干</a:t>
            </a:r>
            <a:r>
              <a:rPr lang="zh-CN" altLang="en-US" sz="2400"/>
              <a:t>状态的问题，</a:t>
            </a:r>
            <a:r>
              <a:rPr lang="zh-CN" altLang="en-US" sz="2400" dirty="0"/>
              <a:t>就是暂时不讲的动态规划</a:t>
            </a:r>
            <a:endParaRPr lang="en-US" altLang="zh-CN" sz="2400" dirty="0"/>
          </a:p>
          <a:p>
            <a:r>
              <a:rPr lang="zh-CN" altLang="en-US" sz="2400" dirty="0"/>
              <a:t>对于那些你连局部最优解都不太确定的，建议辅以爆搜验证或者大小数据分开算</a:t>
            </a:r>
          </a:p>
          <a:p>
            <a:endParaRPr lang="en-US" altLang="zh-CN" sz="2400" dirty="0"/>
          </a:p>
        </p:txBody>
      </p:sp>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590203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009CD-B6E6-2341-B248-4F9AE8E725BB}"/>
                  </a:ext>
                </a:extLst>
              </p:cNvPr>
              <p:cNvSpPr>
                <a:spLocks noGrp="1"/>
              </p:cNvSpPr>
              <p:nvPr>
                <p:ph idx="1"/>
              </p:nvPr>
            </p:nvSpPr>
            <p:spPr>
              <a:xfrm>
                <a:off x="838200" y="723014"/>
                <a:ext cx="10515600" cy="2785729"/>
              </a:xfrm>
            </p:spPr>
            <p:txBody>
              <a:bodyPr>
                <a:normAutofit/>
              </a:bodyPr>
              <a:lstStyle/>
              <a:p>
                <a:r>
                  <a:rPr lang="zh-CN" altLang="en-US" sz="2400" dirty="0"/>
                  <a:t>你有六种物品：</a:t>
                </a:r>
                <a:r>
                  <a:rPr lang="en-US" sz="2400" dirty="0"/>
                  <a:t> </a:t>
                </a:r>
                <a14:m>
                  <m:oMath xmlns:m="http://schemas.openxmlformats.org/officeDocument/2006/math">
                    <m:r>
                      <a:rPr lang="en-US" sz="2400">
                        <a:latin typeface="Cambria Math" panose="02040503050406030204" pitchFamily="18" charset="0"/>
                      </a:rPr>
                      <m:t>1×1</m:t>
                    </m:r>
                  </m:oMath>
                </a14:m>
                <a:r>
                  <a:rPr lang="en-US" sz="2400" dirty="0"/>
                  <a:t> </a:t>
                </a:r>
                <a14:m>
                  <m:oMath xmlns:m="http://schemas.openxmlformats.org/officeDocument/2006/math">
                    <m:r>
                      <a:rPr lang="en-US" altLang="zh-CN" sz="2400" dirty="0">
                        <a:latin typeface="Cambria Math" panose="02040503050406030204" pitchFamily="18" charset="0"/>
                      </a:rPr>
                      <m:t>2</m:t>
                    </m:r>
                    <m:r>
                      <a:rPr lang="en-US" sz="2400">
                        <a:latin typeface="Cambria Math" panose="02040503050406030204" pitchFamily="18" charset="0"/>
                      </a:rPr>
                      <m:t>×</m:t>
                    </m:r>
                    <m:r>
                      <a:rPr lang="en-US" altLang="zh-CN" sz="2400">
                        <a:latin typeface="Cambria Math" panose="02040503050406030204" pitchFamily="18" charset="0"/>
                      </a:rPr>
                      <m:t>2</m:t>
                    </m:r>
                  </m:oMath>
                </a14:m>
                <a:r>
                  <a:rPr lang="en-US" sz="2400" dirty="0"/>
                  <a:t> </a:t>
                </a:r>
                <a14:m>
                  <m:oMath xmlns:m="http://schemas.openxmlformats.org/officeDocument/2006/math">
                    <m:r>
                      <a:rPr lang="en-US" altLang="zh-CN" sz="2400" dirty="0">
                        <a:latin typeface="Cambria Math" panose="02040503050406030204" pitchFamily="18" charset="0"/>
                      </a:rPr>
                      <m:t>3</m:t>
                    </m:r>
                    <m:r>
                      <a:rPr lang="en-US" sz="2400">
                        <a:latin typeface="Cambria Math" panose="02040503050406030204" pitchFamily="18" charset="0"/>
                      </a:rPr>
                      <m:t>×</m:t>
                    </m:r>
                    <m:r>
                      <a:rPr lang="en-US" altLang="zh-CN" sz="2400">
                        <a:latin typeface="Cambria Math" panose="02040503050406030204" pitchFamily="18" charset="0"/>
                      </a:rPr>
                      <m:t>3</m:t>
                    </m:r>
                  </m:oMath>
                </a14:m>
                <a:r>
                  <a:rPr lang="en-US" sz="2400" dirty="0"/>
                  <a:t> </a:t>
                </a:r>
                <a14:m>
                  <m:oMath xmlns:m="http://schemas.openxmlformats.org/officeDocument/2006/math">
                    <m:r>
                      <a:rPr lang="en-US" altLang="zh-CN" sz="2400" dirty="0">
                        <a:latin typeface="Cambria Math" panose="02040503050406030204" pitchFamily="18" charset="0"/>
                      </a:rPr>
                      <m:t>4</m:t>
                    </m:r>
                    <m:r>
                      <a:rPr lang="en-US" sz="2400">
                        <a:latin typeface="Cambria Math" panose="02040503050406030204" pitchFamily="18" charset="0"/>
                      </a:rPr>
                      <m:t>×</m:t>
                    </m:r>
                    <m:r>
                      <a:rPr lang="en-US" altLang="zh-CN" sz="2400">
                        <a:latin typeface="Cambria Math" panose="02040503050406030204" pitchFamily="18" charset="0"/>
                      </a:rPr>
                      <m:t>4</m:t>
                    </m:r>
                  </m:oMath>
                </a14:m>
                <a:r>
                  <a:rPr lang="en-US" sz="2400" dirty="0"/>
                  <a:t> </a:t>
                </a:r>
                <a14:m>
                  <m:oMath xmlns:m="http://schemas.openxmlformats.org/officeDocument/2006/math">
                    <m:r>
                      <a:rPr lang="en-US" altLang="zh-CN" sz="2400" dirty="0">
                        <a:latin typeface="Cambria Math" panose="02040503050406030204" pitchFamily="18" charset="0"/>
                      </a:rPr>
                      <m:t>5</m:t>
                    </m:r>
                    <m:r>
                      <a:rPr lang="en-US" sz="2400">
                        <a:latin typeface="Cambria Math" panose="02040503050406030204" pitchFamily="18" charset="0"/>
                      </a:rPr>
                      <m:t>×</m:t>
                    </m:r>
                    <m:r>
                      <a:rPr lang="en-US" altLang="zh-CN" sz="2400">
                        <a:latin typeface="Cambria Math" panose="02040503050406030204" pitchFamily="18" charset="0"/>
                      </a:rPr>
                      <m:t>5</m:t>
                    </m:r>
                  </m:oMath>
                </a14:m>
                <a:r>
                  <a:rPr lang="en-US" sz="2400" dirty="0"/>
                  <a:t> </a:t>
                </a:r>
                <a14:m>
                  <m:oMath xmlns:m="http://schemas.openxmlformats.org/officeDocument/2006/math">
                    <m:r>
                      <a:rPr lang="en-US" altLang="zh-CN" sz="2400" dirty="0">
                        <a:latin typeface="Cambria Math" panose="02040503050406030204" pitchFamily="18" charset="0"/>
                      </a:rPr>
                      <m:t>6</m:t>
                    </m:r>
                    <m:r>
                      <a:rPr lang="en-US" sz="2400">
                        <a:latin typeface="Cambria Math" panose="02040503050406030204" pitchFamily="18" charset="0"/>
                      </a:rPr>
                      <m:t>×</m:t>
                    </m:r>
                    <m:r>
                      <a:rPr lang="en-US" altLang="zh-CN" sz="2400">
                        <a:latin typeface="Cambria Math" panose="02040503050406030204" pitchFamily="18" charset="0"/>
                      </a:rPr>
                      <m:t>6</m:t>
                    </m:r>
                  </m:oMath>
                </a14:m>
                <a:r>
                  <a:rPr lang="en-US" sz="2400" dirty="0"/>
                  <a:t> </a:t>
                </a:r>
                <a:r>
                  <a:rPr lang="zh-CN" altLang="en-US" sz="2400" dirty="0"/>
                  <a:t>，给你每种的数量，求用最少的</a:t>
                </a:r>
                <a14:m>
                  <m:oMath xmlns:m="http://schemas.openxmlformats.org/officeDocument/2006/math">
                    <m:r>
                      <a:rPr lang="en-US" altLang="zh-CN" sz="2400" dirty="0" smtClean="0">
                        <a:latin typeface="Cambria Math" panose="02040503050406030204" pitchFamily="18" charset="0"/>
                      </a:rPr>
                      <m:t>6</m:t>
                    </m:r>
                    <m:r>
                      <a:rPr lang="en-US" sz="2400">
                        <a:latin typeface="Cambria Math" panose="02040503050406030204" pitchFamily="18" charset="0"/>
                      </a:rPr>
                      <m:t>×</m:t>
                    </m:r>
                    <m:r>
                      <a:rPr lang="en-US" altLang="zh-CN" sz="2400">
                        <a:latin typeface="Cambria Math" panose="02040503050406030204" pitchFamily="18" charset="0"/>
                      </a:rPr>
                      <m:t>6</m:t>
                    </m:r>
                  </m:oMath>
                </a14:m>
                <a:r>
                  <a:rPr lang="zh-CN" altLang="en-US" sz="2400" dirty="0"/>
                  <a:t>的包裹装下所有物品</a:t>
                </a:r>
                <a:endParaRPr lang="en-US" altLang="zh-CN" sz="2400" dirty="0"/>
              </a:p>
              <a:p>
                <a:r>
                  <a:rPr lang="zh-CN" altLang="en-US" sz="2400" dirty="0"/>
                  <a:t>多组数据</a:t>
                </a:r>
              </a:p>
            </p:txBody>
          </p:sp>
        </mc:Choice>
        <mc:Fallback xmlns="">
          <p:sp>
            <p:nvSpPr>
              <p:cNvPr id="3" name="Content Placeholder 2">
                <a:extLst>
                  <a:ext uri="{FF2B5EF4-FFF2-40B4-BE49-F238E27FC236}">
                    <a16:creationId xmlns:a16="http://schemas.microsoft.com/office/drawing/2014/main" id="{F0F009CD-B6E6-2341-B248-4F9AE8E725BB}"/>
                  </a:ext>
                </a:extLst>
              </p:cNvPr>
              <p:cNvSpPr>
                <a:spLocks noGrp="1" noRot="1" noChangeAspect="1" noMove="1" noResize="1" noEditPoints="1" noAdjustHandles="1" noChangeArrowheads="1" noChangeShapeType="1" noTextEdit="1"/>
              </p:cNvSpPr>
              <p:nvPr>
                <p:ph idx="1"/>
              </p:nvPr>
            </p:nvSpPr>
            <p:spPr>
              <a:xfrm>
                <a:off x="838200" y="723014"/>
                <a:ext cx="10515600" cy="2785729"/>
              </a:xfrm>
              <a:blipFill>
                <a:blip r:embed="rId3"/>
                <a:stretch>
                  <a:fillRect l="-724" t="-2727"/>
                </a:stretch>
              </a:blipFill>
            </p:spPr>
            <p:txBody>
              <a:bodyPr/>
              <a:lstStyle/>
              <a:p>
                <a:r>
                  <a:rPr lang="en-US">
                    <a:noFill/>
                  </a:rPr>
                  <a:t> </a:t>
                </a:r>
              </a:p>
            </p:txBody>
          </p:sp>
        </mc:Fallback>
      </mc:AlternateContent>
      <p:sp>
        <p:nvSpPr>
          <p:cNvPr id="4" name="矩形"/>
          <p:cNvSpPr/>
          <p:nvPr/>
        </p:nvSpPr>
        <p:spPr>
          <a:xfrm>
            <a:off x="177800" y="127000"/>
            <a:ext cx="11836400" cy="6643688"/>
          </a:xfrm>
          <a:prstGeom prst="rect">
            <a:avLst/>
          </a:prstGeom>
          <a:ln w="25400">
            <a:solidFill>
              <a:srgbClr val="85888D"/>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991642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5740</TotalTime>
  <Words>3122</Words>
  <Application>Microsoft Macintosh PowerPoint</Application>
  <PresentationFormat>Widescreen</PresentationFormat>
  <Paragraphs>162</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DengXian</vt:lpstr>
      <vt:lpstr>Arial</vt:lpstr>
      <vt:lpstr>Calibri</vt:lpstr>
      <vt:lpstr>Calibri Light</vt:lpstr>
      <vt:lpstr>Cambria Math</vt:lpstr>
      <vt:lpstr>Office Theme</vt:lpstr>
      <vt:lpstr>基础算法瞎讲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基础算法瞎讲</dc:title>
  <dc:creator>QI QI</dc:creator>
  <cp:lastModifiedBy>QI QI</cp:lastModifiedBy>
  <cp:revision>810</cp:revision>
  <dcterms:created xsi:type="dcterms:W3CDTF">2020-07-24T02:52:23Z</dcterms:created>
  <dcterms:modified xsi:type="dcterms:W3CDTF">2020-08-02T00:57:17Z</dcterms:modified>
</cp:coreProperties>
</file>